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audio1.bin" ContentType="audio/unknown"/>
  <Override PartName="/ppt/media/audio2.bin" ContentType="audio/unknown"/>
  <Override PartName="/ppt/media/audio3.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5" r:id="rId14"/>
    <p:sldId id="270" r:id="rId15"/>
    <p:sldId id="269" r:id="rId16"/>
    <p:sldId id="268" r:id="rId17"/>
    <p:sldId id="271" r:id="rId18"/>
    <p:sldId id="273" r:id="rId19"/>
    <p:sldId id="272" r:id="rId20"/>
    <p:sldId id="274" r:id="rId21"/>
    <p:sldId id="276" r:id="rId22"/>
    <p:sldId id="277" r:id="rId23"/>
    <p:sldId id="278" r:id="rId24"/>
    <p:sldId id="275" r:id="rId25"/>
    <p:sldId id="280" r:id="rId26"/>
    <p:sldId id="281" r:id="rId27"/>
    <p:sldId id="284" r:id="rId28"/>
    <p:sldId id="285" r:id="rId29"/>
    <p:sldId id="286" r:id="rId30"/>
    <p:sldId id="287" r:id="rId31"/>
    <p:sldId id="288" r:id="rId32"/>
    <p:sldId id="282" r:id="rId33"/>
    <p:sldId id="289" r:id="rId34"/>
    <p:sldId id="279" r:id="rId35"/>
    <p:sldId id="283" r:id="rId36"/>
    <p:sldId id="299" r:id="rId37"/>
    <p:sldId id="298" r:id="rId38"/>
    <p:sldId id="300" r:id="rId39"/>
    <p:sldId id="290" r:id="rId40"/>
    <p:sldId id="296" r:id="rId41"/>
    <p:sldId id="303" r:id="rId42"/>
    <p:sldId id="304" r:id="rId43"/>
    <p:sldId id="297" r:id="rId44"/>
    <p:sldId id="306" r:id="rId45"/>
    <p:sldId id="302" r:id="rId46"/>
    <p:sldId id="291" r:id="rId47"/>
    <p:sldId id="292" r:id="rId48"/>
    <p:sldId id="293" r:id="rId49"/>
    <p:sldId id="301" r:id="rId50"/>
    <p:sldId id="294" r:id="rId51"/>
    <p:sldId id="29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104" y="-2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2/24/16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ience.howstuffworks.com/environmental/earth/oceanography/desalination.htm" TargetMode="External"/><Relationship Id="rId3" Type="http://schemas.openxmlformats.org/officeDocument/2006/relationships/image" Target="../media/image51.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rn.genetics.utah.edu/conten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Arthropoda" TargetMode="External"/><Relationship Id="rId4" Type="http://schemas.openxmlformats.org/officeDocument/2006/relationships/hyperlink" Target="https://en.wikipedia.org/wiki/Arthropleura" TargetMode="External"/><Relationship Id="rId5" Type="http://schemas.openxmlformats.org/officeDocument/2006/relationships/hyperlink" Target="https://en.wikipedia.org/wiki/Protodonata" TargetMode="External"/><Relationship Id="rId6" Type="http://schemas.openxmlformats.org/officeDocument/2006/relationships/hyperlink" Target="https://en.wikipedia.org/wiki/Meganeura" TargetMode="External"/><Relationship Id="rId7" Type="http://schemas.openxmlformats.org/officeDocument/2006/relationships/hyperlink" Target="https://en.wikipedia.org/wiki/Dragonfly" TargetMode="External"/><Relationship Id="rId8"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hyperlink" Target="https://en.wikipedia.org/wiki/Carboniferous%23cite_note-26"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Cell Membrane</a:t>
            </a:r>
            <a:endParaRPr lang="en-US" dirty="0"/>
          </a:p>
        </p:txBody>
      </p:sp>
      <p:sp>
        <p:nvSpPr>
          <p:cNvPr id="3" name="Subtitle 2"/>
          <p:cNvSpPr>
            <a:spLocks noGrp="1"/>
          </p:cNvSpPr>
          <p:nvPr>
            <p:ph type="subTitle" idx="1"/>
          </p:nvPr>
        </p:nvSpPr>
        <p:spPr/>
        <p:txBody>
          <a:bodyPr/>
          <a:lstStyle/>
          <a:p>
            <a:r>
              <a:rPr lang="en-US" dirty="0" smtClean="0"/>
              <a:t>Mr. Chandler, biology, 2016</a:t>
            </a:r>
            <a:endParaRPr lang="en-US" dirty="0"/>
          </a:p>
        </p:txBody>
      </p:sp>
    </p:spTree>
    <p:extLst>
      <p:ext uri="{BB962C8B-B14F-4D97-AF65-F5344CB8AC3E}">
        <p14:creationId xmlns:p14="http://schemas.microsoft.com/office/powerpoint/2010/main" val="37987611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Short Carbohydrates</a:t>
            </a:r>
            <a:endParaRPr lang="en-US" dirty="0"/>
          </a:p>
        </p:txBody>
      </p:sp>
      <p:sp>
        <p:nvSpPr>
          <p:cNvPr id="3" name="Content Placeholder 2"/>
          <p:cNvSpPr>
            <a:spLocks noGrp="1"/>
          </p:cNvSpPr>
          <p:nvPr>
            <p:ph idx="1"/>
          </p:nvPr>
        </p:nvSpPr>
        <p:spPr>
          <a:xfrm>
            <a:off x="685800" y="609600"/>
            <a:ext cx="10131425" cy="3649133"/>
          </a:xfrm>
        </p:spPr>
        <p:txBody>
          <a:bodyPr>
            <a:normAutofit/>
          </a:bodyPr>
          <a:lstStyle/>
          <a:p>
            <a:r>
              <a:rPr lang="en-US" sz="2400" dirty="0" smtClean="0"/>
              <a:t>Attached to the membrane proteins and phospholipids on the outside surface of the cell.</a:t>
            </a:r>
          </a:p>
          <a:p>
            <a:r>
              <a:rPr lang="en-US" sz="2400" dirty="0" smtClean="0"/>
              <a:t>Play an important role in cell recognition (distinguishing one type of cell from another).</a:t>
            </a:r>
            <a:endParaRPr lang="en-US" sz="2400" dirty="0"/>
          </a:p>
        </p:txBody>
      </p:sp>
      <p:pic>
        <p:nvPicPr>
          <p:cNvPr id="5122" name="Picture 2" descr="https://online.science.psu.edu/sites/default/files/biol011/Fig-3-3-Proteins-in-Plasma-Membran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227" y="2925973"/>
            <a:ext cx="5091833" cy="393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017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6285"/>
            <a:ext cx="10131425" cy="1456267"/>
          </a:xfrm>
        </p:spPr>
        <p:txBody>
          <a:bodyPr/>
          <a:lstStyle/>
          <a:p>
            <a:pPr algn="ctr"/>
            <a:r>
              <a:rPr lang="en-US" dirty="0" smtClean="0"/>
              <a:t>The Cell Membrane…also known as </a:t>
            </a:r>
            <a:br>
              <a:rPr lang="en-US" dirty="0" smtClean="0"/>
            </a:br>
            <a:r>
              <a:rPr lang="en-US" sz="4400" i="1" dirty="0" smtClean="0"/>
              <a:t>fluid mosaic</a:t>
            </a:r>
            <a:endParaRPr lang="en-US" sz="4400" i="1" dirty="0"/>
          </a:p>
        </p:txBody>
      </p:sp>
      <p:sp>
        <p:nvSpPr>
          <p:cNvPr id="3" name="Content Placeholder 2"/>
          <p:cNvSpPr>
            <a:spLocks noGrp="1"/>
          </p:cNvSpPr>
          <p:nvPr>
            <p:ph idx="1"/>
          </p:nvPr>
        </p:nvSpPr>
        <p:spPr>
          <a:xfrm>
            <a:off x="685801" y="997336"/>
            <a:ext cx="10131425" cy="3649133"/>
          </a:xfrm>
        </p:spPr>
        <p:txBody>
          <a:bodyPr>
            <a:normAutofit/>
          </a:bodyPr>
          <a:lstStyle/>
          <a:p>
            <a:r>
              <a:rPr lang="en-US" sz="2800" dirty="0" smtClean="0"/>
              <a:t>Because;</a:t>
            </a:r>
          </a:p>
          <a:p>
            <a:pPr lvl="1"/>
            <a:r>
              <a:rPr lang="en-US" sz="2400" dirty="0" smtClean="0"/>
              <a:t>The cell membrane includes a mosaic of phospholipids and proteins</a:t>
            </a:r>
          </a:p>
          <a:p>
            <a:pPr lvl="1"/>
            <a:r>
              <a:rPr lang="en-US" sz="2400" dirty="0" smtClean="0"/>
              <a:t>The phospholipids and many membrane proteins slide freely around the cell surface.</a:t>
            </a:r>
          </a:p>
          <a:p>
            <a:pPr fontAlgn="base"/>
            <a:r>
              <a:rPr lang="en-US" sz="2800" b="1" i="1" dirty="0"/>
              <a:t>FLUID-</a:t>
            </a:r>
            <a:r>
              <a:rPr lang="en-US" sz="2800" dirty="0"/>
              <a:t> proteins &amp; phospholipids can move.</a:t>
            </a:r>
          </a:p>
          <a:p>
            <a:r>
              <a:rPr lang="en-US" sz="2800" b="1" i="1" dirty="0"/>
              <a:t>MOSAIC</a:t>
            </a:r>
            <a:r>
              <a:rPr lang="en-US" sz="2800" dirty="0"/>
              <a:t>- proteins form patterns.</a:t>
            </a:r>
          </a:p>
        </p:txBody>
      </p:sp>
      <p:pic>
        <p:nvPicPr>
          <p:cNvPr id="6146" name="Picture 2" descr="http://www.visualphotos.com/photo/1x9934430/aphrodisias-aphrodite-excavation-floor-covering-floor-history-mosaic-pattern-ornament-province-aydin-ruins-ruins-turkey-old-antique-antique-town-city-visit-historical-aphrodisias-aphrodite-excavation-floor-covering-flo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177" y="4340075"/>
            <a:ext cx="3415764" cy="23910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age.slidesharecdn.com/cellmembrane-150521125654-lva1-app6892/95/cell-membrane-3-638.jpg?cb=1432213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282" y="3236672"/>
            <a:ext cx="4654386" cy="349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125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3" y="-408709"/>
            <a:ext cx="10131425" cy="1456267"/>
          </a:xfrm>
        </p:spPr>
        <p:txBody>
          <a:bodyPr/>
          <a:lstStyle/>
          <a:p>
            <a:pPr algn="ctr"/>
            <a:r>
              <a:rPr lang="en-US" dirty="0"/>
              <a:t>Modeling the </a:t>
            </a:r>
            <a:r>
              <a:rPr lang="en-US" dirty="0" smtClean="0"/>
              <a:t>Cell Membrane</a:t>
            </a:r>
            <a:endParaRPr lang="en-US" dirty="0"/>
          </a:p>
        </p:txBody>
      </p:sp>
      <p:sp>
        <p:nvSpPr>
          <p:cNvPr id="3" name="Content Placeholder 2"/>
          <p:cNvSpPr>
            <a:spLocks noGrp="1"/>
          </p:cNvSpPr>
          <p:nvPr>
            <p:ph idx="1"/>
          </p:nvPr>
        </p:nvSpPr>
        <p:spPr>
          <a:xfrm>
            <a:off x="0" y="519545"/>
            <a:ext cx="12191999" cy="6338455"/>
          </a:xfrm>
        </p:spPr>
        <p:txBody>
          <a:bodyPr>
            <a:normAutofit/>
          </a:bodyPr>
          <a:lstStyle/>
          <a:p>
            <a:pPr fontAlgn="base"/>
            <a:r>
              <a:rPr lang="en-US" sz="2800" dirty="0" smtClean="0"/>
              <a:t>Construct </a:t>
            </a:r>
            <a:r>
              <a:rPr lang="en-US" sz="2800" dirty="0"/>
              <a:t>a model of the cell membrane using diagrams you have been provided in your text, during lecture, and in this lab</a:t>
            </a:r>
            <a:r>
              <a:rPr lang="en-US" sz="2800" dirty="0" smtClean="0"/>
              <a:t>.</a:t>
            </a:r>
          </a:p>
          <a:p>
            <a:pPr fontAlgn="base"/>
            <a:r>
              <a:rPr lang="en-US" sz="2800" dirty="0" smtClean="0"/>
              <a:t> </a:t>
            </a:r>
            <a:r>
              <a:rPr lang="en-US" sz="2800" dirty="0"/>
              <a:t>You may use construction material provided (assorted food &amp; non-food materials: assorted pasta, assorted cereals, glue, pipe cleaners, yarn, and more) or supply additional material on your own. </a:t>
            </a:r>
          </a:p>
          <a:p>
            <a:pPr lvl="1" fontAlgn="base"/>
            <a:r>
              <a:rPr lang="en-US" sz="2400" dirty="0"/>
              <a:t>Label each component.</a:t>
            </a:r>
          </a:p>
          <a:p>
            <a:pPr lvl="1" fontAlgn="base"/>
            <a:r>
              <a:rPr lang="en-US" sz="2400" dirty="0"/>
              <a:t>On the phospholipid, label the following:  </a:t>
            </a:r>
            <a:r>
              <a:rPr lang="en-US" sz="2400" i="1" dirty="0"/>
              <a:t>hydrophobic, hydrophilic, polar, nonpolar, phosphate heads, lipid </a:t>
            </a:r>
            <a:r>
              <a:rPr lang="en-US" sz="2400" i="1" dirty="0" smtClean="0"/>
              <a:t>tails,</a:t>
            </a:r>
            <a:r>
              <a:rPr lang="en-US" sz="2400" dirty="0" smtClean="0"/>
              <a:t> </a:t>
            </a:r>
            <a:r>
              <a:rPr lang="en-US" sz="2400" i="1" dirty="0" smtClean="0"/>
              <a:t>Transport proteins, Peripheral proteins, </a:t>
            </a:r>
            <a:r>
              <a:rPr lang="en-US" sz="2400" i="1" dirty="0"/>
              <a:t>Protein </a:t>
            </a:r>
            <a:r>
              <a:rPr lang="en-US" sz="2400" i="1" dirty="0" smtClean="0"/>
              <a:t>pumps, Carbohydrates, Receptor proteins, Cholesterol.</a:t>
            </a:r>
            <a:endParaRPr lang="en-US" sz="2400" i="1" dirty="0"/>
          </a:p>
          <a:p>
            <a:pPr fontAlgn="base"/>
            <a:r>
              <a:rPr lang="en-US" sz="2800" dirty="0" smtClean="0"/>
              <a:t>Make </a:t>
            </a:r>
            <a:r>
              <a:rPr lang="en-US" sz="2800" dirty="0"/>
              <a:t>a key to show what each item represents </a:t>
            </a:r>
          </a:p>
          <a:p>
            <a:pPr fontAlgn="base"/>
            <a:r>
              <a:rPr lang="en-US" sz="2800" dirty="0" smtClean="0"/>
              <a:t> </a:t>
            </a:r>
            <a:r>
              <a:rPr lang="en-US" sz="2800" dirty="0"/>
              <a:t>Glue your cell membrane to the paper or cardboard provided. </a:t>
            </a:r>
          </a:p>
          <a:p>
            <a:pPr fontAlgn="base"/>
            <a:r>
              <a:rPr lang="en-US" sz="2800" dirty="0" smtClean="0"/>
              <a:t> </a:t>
            </a:r>
            <a:r>
              <a:rPr lang="en-US" sz="2800" dirty="0"/>
              <a:t>Answer the Summary Questions.</a:t>
            </a:r>
          </a:p>
          <a:p>
            <a:endParaRPr lang="en-US" dirty="0"/>
          </a:p>
        </p:txBody>
      </p:sp>
    </p:spTree>
    <p:extLst>
      <p:ext uri="{BB962C8B-B14F-4D97-AF65-F5344CB8AC3E}">
        <p14:creationId xmlns:p14="http://schemas.microsoft.com/office/powerpoint/2010/main" val="26969740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858000"/>
          </a:xfrm>
        </p:spPr>
        <p:txBody>
          <a:bodyPr>
            <a:normAutofit fontScale="90000"/>
          </a:bodyPr>
          <a:lstStyle/>
          <a:p>
            <a:r>
              <a:rPr lang="en-US" sz="4000" dirty="0" smtClean="0"/>
              <a:t/>
            </a:r>
            <a:br>
              <a:rPr lang="en-US" sz="4000" dirty="0" smtClean="0"/>
            </a:br>
            <a:r>
              <a:rPr lang="en-US" sz="4000" dirty="0" smtClean="0"/>
              <a:t>Cell Membrane Notes Continued</a:t>
            </a:r>
            <a:r>
              <a:rPr lang="en-US" sz="4000" dirty="0"/>
              <a:t/>
            </a:r>
            <a:br>
              <a:rPr lang="en-US" sz="4000" dirty="0"/>
            </a:br>
            <a:r>
              <a:rPr lang="en-US" sz="4000" dirty="0" smtClean="0"/>
              <a:t/>
            </a:r>
            <a:br>
              <a:rPr lang="en-US" sz="4000" dirty="0" smtClean="0"/>
            </a:br>
            <a:r>
              <a:rPr lang="en-US" sz="4000" dirty="0" smtClean="0"/>
              <a:t>- passive </a:t>
            </a:r>
            <a:r>
              <a:rPr lang="en-US" sz="4000" dirty="0"/>
              <a:t>transport </a:t>
            </a:r>
            <a:br>
              <a:rPr lang="en-US" sz="4000" dirty="0"/>
            </a:br>
            <a:r>
              <a:rPr lang="en-US" sz="4000" dirty="0" smtClean="0"/>
              <a:t>- Diffusion </a:t>
            </a:r>
            <a:br>
              <a:rPr lang="en-US" sz="4000" dirty="0" smtClean="0"/>
            </a:br>
            <a:r>
              <a:rPr lang="en-US" sz="4000" dirty="0" smtClean="0"/>
              <a:t>- osmosis </a:t>
            </a:r>
            <a:br>
              <a:rPr lang="en-US" sz="4000" dirty="0" smtClean="0"/>
            </a:br>
            <a:r>
              <a:rPr lang="en-US" sz="4000" dirty="0" smtClean="0"/>
              <a:t>- active transport</a:t>
            </a:r>
            <a:br>
              <a:rPr lang="en-US" sz="4000" dirty="0" smtClean="0"/>
            </a:br>
            <a:r>
              <a:rPr lang="en-US" sz="4000" dirty="0" smtClean="0"/>
              <a:t>- Endocytosis</a:t>
            </a:r>
            <a:br>
              <a:rPr lang="en-US" sz="4000" dirty="0" smtClean="0"/>
            </a:br>
            <a:r>
              <a:rPr lang="en-US" sz="4000" dirty="0" smtClean="0"/>
              <a:t>- Exocytosis</a:t>
            </a:r>
            <a:br>
              <a:rPr lang="en-US" sz="4000" dirty="0" smtClean="0"/>
            </a:br>
            <a:r>
              <a:rPr lang="en-US" sz="4000" dirty="0" smtClean="0"/>
              <a:t>- Cellular Communication</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8937487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1170226" cy="1458191"/>
          </a:xfrm>
        </p:spPr>
        <p:txBody>
          <a:bodyPr>
            <a:normAutofit/>
          </a:bodyPr>
          <a:lstStyle/>
          <a:p>
            <a:pPr algn="ctr"/>
            <a:r>
              <a:rPr lang="en-US" b="1" dirty="0" smtClean="0"/>
              <a:t>One of the cell membranes important functions is…</a:t>
            </a:r>
            <a:br>
              <a:rPr lang="en-US" b="1" dirty="0" smtClean="0"/>
            </a:br>
            <a:r>
              <a:rPr lang="en-US" sz="4400" b="1" i="1" dirty="0" smtClean="0"/>
              <a:t>Homeostasis</a:t>
            </a:r>
            <a:endParaRPr lang="en-US" sz="4400" i="1" dirty="0"/>
          </a:p>
        </p:txBody>
      </p:sp>
      <p:sp>
        <p:nvSpPr>
          <p:cNvPr id="3" name="Content Placeholder 2"/>
          <p:cNvSpPr>
            <a:spLocks noGrp="1"/>
          </p:cNvSpPr>
          <p:nvPr>
            <p:ph idx="1"/>
          </p:nvPr>
        </p:nvSpPr>
        <p:spPr>
          <a:xfrm>
            <a:off x="852056" y="1019849"/>
            <a:ext cx="10131425" cy="3649133"/>
          </a:xfrm>
        </p:spPr>
        <p:txBody>
          <a:bodyPr/>
          <a:lstStyle/>
          <a:p>
            <a:pPr fontAlgn="base"/>
            <a:r>
              <a:rPr lang="en-US" sz="2800" dirty="0"/>
              <a:t>The cell membrane helps the cell maintain </a:t>
            </a:r>
            <a:r>
              <a:rPr lang="en-US" sz="2800" b="1" i="1" dirty="0"/>
              <a:t>homeostasis</a:t>
            </a:r>
            <a:r>
              <a:rPr lang="en-US" sz="2800" dirty="0"/>
              <a:t>.</a:t>
            </a:r>
          </a:p>
          <a:p>
            <a:pPr lvl="1" fontAlgn="base"/>
            <a:r>
              <a:rPr lang="en-US" sz="2400" dirty="0"/>
              <a:t>Properly balances the amount of water and nutrients in the cell.</a:t>
            </a:r>
          </a:p>
          <a:p>
            <a:endParaRPr lang="en-US" dirty="0"/>
          </a:p>
        </p:txBody>
      </p:sp>
      <p:pic>
        <p:nvPicPr>
          <p:cNvPr id="2050" name="Picture 2" descr="http://i.ytimg.com/vi/taLTBoqakSY/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768" y="3364730"/>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141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9" y="609600"/>
            <a:ext cx="10131425" cy="1456267"/>
          </a:xfrm>
        </p:spPr>
        <p:txBody>
          <a:bodyPr/>
          <a:lstStyle/>
          <a:p>
            <a:r>
              <a:rPr lang="en-US" b="1" dirty="0"/>
              <a:t>Selectively Permeable</a:t>
            </a:r>
            <a:endParaRPr lang="en-US" dirty="0"/>
          </a:p>
        </p:txBody>
      </p:sp>
      <p:sp>
        <p:nvSpPr>
          <p:cNvPr id="3" name="Content Placeholder 2"/>
          <p:cNvSpPr>
            <a:spLocks noGrp="1"/>
          </p:cNvSpPr>
          <p:nvPr>
            <p:ph idx="1"/>
          </p:nvPr>
        </p:nvSpPr>
        <p:spPr>
          <a:xfrm>
            <a:off x="166255" y="1165322"/>
            <a:ext cx="10131425" cy="3649133"/>
          </a:xfrm>
        </p:spPr>
        <p:txBody>
          <a:bodyPr>
            <a:normAutofit/>
          </a:bodyPr>
          <a:lstStyle/>
          <a:p>
            <a:pPr fontAlgn="base"/>
            <a:r>
              <a:rPr lang="en-US" sz="2400" dirty="0"/>
              <a:t>The cell membrane controls what enters &amp; exits the cell.  </a:t>
            </a:r>
          </a:p>
          <a:p>
            <a:r>
              <a:rPr lang="en-US" sz="2400" dirty="0"/>
              <a:t>It </a:t>
            </a:r>
            <a:r>
              <a:rPr lang="en-US" sz="2400" b="1" i="1" dirty="0"/>
              <a:t>selects</a:t>
            </a:r>
            <a:r>
              <a:rPr lang="en-US" sz="2400" dirty="0"/>
              <a:t> which molecules may pass through </a:t>
            </a:r>
            <a:endParaRPr lang="en-US" sz="2400" dirty="0" smtClean="0"/>
          </a:p>
          <a:p>
            <a:pPr marL="0" indent="0">
              <a:buNone/>
            </a:pPr>
            <a:r>
              <a:rPr lang="en-US" sz="2400" dirty="0" smtClean="0"/>
              <a:t>    the </a:t>
            </a:r>
            <a:r>
              <a:rPr lang="en-US" sz="2400" dirty="0"/>
              <a:t>membrane and which ones are blocked. </a:t>
            </a:r>
          </a:p>
          <a:p>
            <a:r>
              <a:rPr lang="en-US" sz="2400" dirty="0" smtClean="0"/>
              <a:t>Remember, it’s the “Gatekeeper” of the cell.</a:t>
            </a:r>
            <a:endParaRPr lang="en-US" sz="2400" dirty="0"/>
          </a:p>
        </p:txBody>
      </p:sp>
      <p:pic>
        <p:nvPicPr>
          <p:cNvPr id="1026" name="Picture 2" descr="http://24.media.tumblr.com/tumblr_m5fe13WVfq1r8aazco1_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466" y="734292"/>
            <a:ext cx="4478748" cy="582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537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Movement through the channel</a:t>
            </a:r>
            <a:endParaRPr lang="en-US" dirty="0"/>
          </a:p>
        </p:txBody>
      </p:sp>
      <p:sp>
        <p:nvSpPr>
          <p:cNvPr id="3" name="Content Placeholder 2"/>
          <p:cNvSpPr>
            <a:spLocks noGrp="1"/>
          </p:cNvSpPr>
          <p:nvPr>
            <p:ph idx="1"/>
          </p:nvPr>
        </p:nvSpPr>
        <p:spPr>
          <a:xfrm>
            <a:off x="685801" y="1087198"/>
            <a:ext cx="11076708" cy="3649133"/>
          </a:xfrm>
        </p:spPr>
        <p:txBody>
          <a:bodyPr/>
          <a:lstStyle/>
          <a:p>
            <a:r>
              <a:rPr lang="en-US" altLang="en-US" sz="2400" dirty="0"/>
              <a:t>Why do molecules move through membrane if you give them a </a:t>
            </a:r>
            <a:r>
              <a:rPr lang="en-US" altLang="en-US" sz="2400" dirty="0" smtClean="0"/>
              <a:t>protein channel</a:t>
            </a:r>
            <a:r>
              <a:rPr lang="en-US" altLang="en-US" sz="2400" dirty="0"/>
              <a:t>?</a:t>
            </a:r>
          </a:p>
          <a:p>
            <a:endParaRPr lang="en-US" dirty="0"/>
          </a:p>
        </p:txBody>
      </p:sp>
      <p:pic>
        <p:nvPicPr>
          <p:cNvPr id="4" name="Picture 3"/>
          <p:cNvPicPr>
            <a:picLocks noChangeAspect="1"/>
          </p:cNvPicPr>
          <p:nvPr/>
        </p:nvPicPr>
        <p:blipFill>
          <a:blip r:embed="rId2"/>
          <a:stretch>
            <a:fillRect/>
          </a:stretch>
        </p:blipFill>
        <p:spPr>
          <a:xfrm>
            <a:off x="3658898" y="3397827"/>
            <a:ext cx="4562475" cy="2971800"/>
          </a:xfrm>
          <a:prstGeom prst="rect">
            <a:avLst/>
          </a:prstGeom>
        </p:spPr>
      </p:pic>
    </p:spTree>
    <p:extLst>
      <p:ext uri="{BB962C8B-B14F-4D97-AF65-F5344CB8AC3E}">
        <p14:creationId xmlns:p14="http://schemas.microsoft.com/office/powerpoint/2010/main" val="32682063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Concentration Gradient</a:t>
            </a:r>
            <a:endParaRPr lang="en-US" dirty="0"/>
          </a:p>
        </p:txBody>
      </p:sp>
      <p:sp>
        <p:nvSpPr>
          <p:cNvPr id="3" name="Content Placeholder 2"/>
          <p:cNvSpPr>
            <a:spLocks noGrp="1"/>
          </p:cNvSpPr>
          <p:nvPr>
            <p:ph idx="1"/>
          </p:nvPr>
        </p:nvSpPr>
        <p:spPr/>
        <p:txBody>
          <a:bodyPr/>
          <a:lstStyle/>
          <a:p>
            <a:pPr fontAlgn="base"/>
            <a:r>
              <a:rPr lang="en-US" sz="2800" dirty="0" smtClean="0"/>
              <a:t>Difference </a:t>
            </a:r>
            <a:r>
              <a:rPr lang="en-US" sz="2800" dirty="0"/>
              <a:t>in concentration in two parts of a </a:t>
            </a:r>
            <a:r>
              <a:rPr lang="en-US" sz="2800" dirty="0" smtClean="0"/>
              <a:t>system (high and low concentration).</a:t>
            </a:r>
            <a:endParaRPr lang="en-US" sz="2800" dirty="0"/>
          </a:p>
          <a:p>
            <a:pPr fontAlgn="base"/>
            <a:r>
              <a:rPr lang="en-US" sz="2800" dirty="0"/>
              <a:t>Types of movement across the membrane are determined by the concentration gradient.</a:t>
            </a:r>
          </a:p>
          <a:p>
            <a:pPr fontAlgn="base"/>
            <a:r>
              <a:rPr lang="en-US" sz="2800" dirty="0"/>
              <a:t>Types of movement:</a:t>
            </a:r>
          </a:p>
          <a:p>
            <a:pPr lvl="1" fontAlgn="base"/>
            <a:r>
              <a:rPr lang="en-US" sz="2400" dirty="0"/>
              <a:t>Passive transport – with gradient</a:t>
            </a:r>
          </a:p>
          <a:p>
            <a:pPr lvl="1" fontAlgn="base"/>
            <a:r>
              <a:rPr lang="en-US" sz="2400" dirty="0"/>
              <a:t>Active Transport – against gradient</a:t>
            </a:r>
          </a:p>
          <a:p>
            <a:pPr lvl="1"/>
            <a:endParaRPr lang="en-US" altLang="en-US" sz="2400" dirty="0"/>
          </a:p>
          <a:p>
            <a:endParaRPr lang="en-US" dirty="0"/>
          </a:p>
        </p:txBody>
      </p:sp>
      <p:pic>
        <p:nvPicPr>
          <p:cNvPr id="4" name="Picture 3"/>
          <p:cNvPicPr>
            <a:picLocks noChangeAspect="1"/>
          </p:cNvPicPr>
          <p:nvPr/>
        </p:nvPicPr>
        <p:blipFill>
          <a:blip r:embed="rId2"/>
          <a:stretch>
            <a:fillRect/>
          </a:stretch>
        </p:blipFill>
        <p:spPr>
          <a:xfrm>
            <a:off x="6114184" y="3332884"/>
            <a:ext cx="5076825" cy="3247339"/>
          </a:xfrm>
          <a:prstGeom prst="rect">
            <a:avLst/>
          </a:prstGeom>
        </p:spPr>
      </p:pic>
    </p:spTree>
    <p:extLst>
      <p:ext uri="{BB962C8B-B14F-4D97-AF65-F5344CB8AC3E}">
        <p14:creationId xmlns:p14="http://schemas.microsoft.com/office/powerpoint/2010/main" val="41273646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Concentration Review</a:t>
            </a:r>
            <a:endParaRPr lang="en-US" dirty="0"/>
          </a:p>
        </p:txBody>
      </p:sp>
      <p:sp>
        <p:nvSpPr>
          <p:cNvPr id="3" name="Content Placeholder 2"/>
          <p:cNvSpPr>
            <a:spLocks noGrp="1"/>
          </p:cNvSpPr>
          <p:nvPr>
            <p:ph idx="1"/>
          </p:nvPr>
        </p:nvSpPr>
        <p:spPr>
          <a:xfrm>
            <a:off x="685800" y="1513200"/>
            <a:ext cx="10131425" cy="3649133"/>
          </a:xfrm>
        </p:spPr>
        <p:txBody>
          <a:bodyPr/>
          <a:lstStyle/>
          <a:p>
            <a:pPr fontAlgn="base"/>
            <a:r>
              <a:rPr lang="en-US" sz="3200" dirty="0"/>
              <a:t>Which is more concentrated?</a:t>
            </a:r>
          </a:p>
          <a:p>
            <a:pPr lvl="2" fontAlgn="base"/>
            <a:r>
              <a:rPr lang="en-US" sz="2400" dirty="0" smtClean="0"/>
              <a:t>12 </a:t>
            </a:r>
            <a:r>
              <a:rPr lang="en-US" sz="2400" dirty="0"/>
              <a:t>g/3L vs. 12 g/6 L</a:t>
            </a:r>
          </a:p>
          <a:p>
            <a:pPr lvl="2" fontAlgn="base"/>
            <a:r>
              <a:rPr lang="en-US" sz="2400" dirty="0"/>
              <a:t>4 g/L vs. 2 g / L</a:t>
            </a:r>
          </a:p>
          <a:p>
            <a:endParaRPr lang="en-US" dirty="0"/>
          </a:p>
        </p:txBody>
      </p:sp>
      <p:pic>
        <p:nvPicPr>
          <p:cNvPr id="8" name="Picture 7"/>
          <p:cNvPicPr>
            <a:picLocks noChangeAspect="1"/>
          </p:cNvPicPr>
          <p:nvPr/>
        </p:nvPicPr>
        <p:blipFill>
          <a:blip r:embed="rId2"/>
          <a:stretch>
            <a:fillRect/>
          </a:stretch>
        </p:blipFill>
        <p:spPr>
          <a:xfrm>
            <a:off x="6632864" y="1806094"/>
            <a:ext cx="4111336" cy="4138384"/>
          </a:xfrm>
          <a:prstGeom prst="rect">
            <a:avLst/>
          </a:prstGeom>
        </p:spPr>
      </p:pic>
      <p:pic>
        <p:nvPicPr>
          <p:cNvPr id="3078" name="Picture 6" descr="https://upload.wikimedia.org/wikipedia/commons/6/63/Dilution-concentration_simple_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83" y="4381066"/>
            <a:ext cx="4915189" cy="210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786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81" y="276128"/>
            <a:ext cx="10131425" cy="1456267"/>
          </a:xfrm>
        </p:spPr>
        <p:txBody>
          <a:bodyPr>
            <a:normAutofit fontScale="90000"/>
          </a:bodyPr>
          <a:lstStyle/>
          <a:p>
            <a:pPr algn="ctr"/>
            <a:r>
              <a:rPr lang="en-US" b="1" dirty="0"/>
              <a:t>Passive Transport</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589680" y="770467"/>
            <a:ext cx="10131425" cy="3649133"/>
          </a:xfrm>
        </p:spPr>
        <p:txBody>
          <a:bodyPr/>
          <a:lstStyle/>
          <a:p>
            <a:pPr fontAlgn="base"/>
            <a:r>
              <a:rPr lang="en-US" sz="2800" dirty="0"/>
              <a:t>Movement WITH the concentration gradient</a:t>
            </a:r>
            <a:r>
              <a:rPr lang="en-US" sz="2800" dirty="0" smtClean="0"/>
              <a:t>. (high concentration to low)</a:t>
            </a:r>
            <a:endParaRPr lang="en-US" sz="2800" dirty="0"/>
          </a:p>
          <a:p>
            <a:pPr fontAlgn="base"/>
            <a:r>
              <a:rPr lang="en-US" sz="2800" dirty="0"/>
              <a:t>Does NOT require energy</a:t>
            </a:r>
            <a:r>
              <a:rPr lang="en-US" sz="2800" dirty="0" smtClean="0"/>
              <a:t>. </a:t>
            </a:r>
          </a:p>
          <a:p>
            <a:pPr fontAlgn="base"/>
            <a:r>
              <a:rPr lang="en-US" sz="2800" dirty="0" smtClean="0"/>
              <a:t>Types</a:t>
            </a:r>
            <a:r>
              <a:rPr lang="en-US" sz="2800" dirty="0"/>
              <a:t>:</a:t>
            </a:r>
          </a:p>
          <a:p>
            <a:pPr lvl="1" fontAlgn="base"/>
            <a:r>
              <a:rPr lang="en-US" sz="2400" dirty="0"/>
              <a:t>Diffusion</a:t>
            </a:r>
          </a:p>
          <a:p>
            <a:pPr lvl="1" fontAlgn="base"/>
            <a:r>
              <a:rPr lang="en-US" sz="2400" dirty="0"/>
              <a:t>Osmosis</a:t>
            </a:r>
          </a:p>
          <a:p>
            <a:endParaRPr lang="en-US" dirty="0"/>
          </a:p>
        </p:txBody>
      </p:sp>
      <p:sp>
        <p:nvSpPr>
          <p:cNvPr id="5" name="TextBox 4"/>
          <p:cNvSpPr txBox="1"/>
          <p:nvPr/>
        </p:nvSpPr>
        <p:spPr>
          <a:xfrm>
            <a:off x="5360552" y="1666844"/>
            <a:ext cx="5839691" cy="2277547"/>
          </a:xfrm>
          <a:prstGeom prst="rect">
            <a:avLst/>
          </a:prstGeom>
          <a:noFill/>
        </p:spPr>
        <p:txBody>
          <a:bodyPr wrap="square" rtlCol="0">
            <a:spAutoFit/>
          </a:bodyPr>
          <a:lstStyle/>
          <a:p>
            <a:r>
              <a:rPr lang="en-US" sz="2400" i="1" dirty="0"/>
              <a:t>entropy</a:t>
            </a:r>
          </a:p>
          <a:p>
            <a:r>
              <a:rPr lang="en-US" sz="2000" dirty="0"/>
              <a:t>The idea of entropy comes from </a:t>
            </a:r>
            <a:r>
              <a:rPr lang="en-US" sz="2000" dirty="0" smtClean="0"/>
              <a:t>the 2</a:t>
            </a:r>
            <a:r>
              <a:rPr lang="en-US" sz="2000" baseline="30000" dirty="0" smtClean="0"/>
              <a:t>nd</a:t>
            </a:r>
            <a:r>
              <a:rPr lang="en-US" sz="2000" dirty="0" smtClean="0"/>
              <a:t> law </a:t>
            </a:r>
            <a:r>
              <a:rPr lang="en-US" sz="2000" dirty="0"/>
              <a:t>of thermodynamics dealing with energy. It usually refers to the idea that everything in the universe eventually moves from order to disorder, and </a:t>
            </a:r>
            <a:r>
              <a:rPr lang="en-US" sz="2000" i="1" dirty="0"/>
              <a:t>entropy</a:t>
            </a:r>
            <a:r>
              <a:rPr lang="en-US" sz="2000" dirty="0"/>
              <a:t> is the measurement of that change.</a:t>
            </a:r>
          </a:p>
          <a:p>
            <a:endParaRPr lang="en-US" dirty="0"/>
          </a:p>
        </p:txBody>
      </p:sp>
      <p:pic>
        <p:nvPicPr>
          <p:cNvPr id="4100" name="Picture 4" descr="http://csidsocialmedia.github.io/media/files/2014-06-07-Entropy-and-the-world-in-our-eyes/t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036" y="3813454"/>
            <a:ext cx="5778782" cy="235431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michelecoscia.com/wp-content/uploads/2015/08/entr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89" y="3944391"/>
            <a:ext cx="5009861" cy="283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008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97872"/>
            <a:ext cx="10131425" cy="1456267"/>
          </a:xfrm>
        </p:spPr>
        <p:txBody>
          <a:bodyPr/>
          <a:lstStyle/>
          <a:p>
            <a:pPr algn="ctr"/>
            <a:r>
              <a:rPr lang="en-US" dirty="0" smtClean="0"/>
              <a:t>The Cell Membrane (or plasma Membrane)</a:t>
            </a:r>
            <a:endParaRPr lang="en-US" dirty="0"/>
          </a:p>
        </p:txBody>
      </p:sp>
      <p:sp>
        <p:nvSpPr>
          <p:cNvPr id="3" name="Content Placeholder 2"/>
          <p:cNvSpPr>
            <a:spLocks noGrp="1"/>
          </p:cNvSpPr>
          <p:nvPr>
            <p:ph idx="1"/>
          </p:nvPr>
        </p:nvSpPr>
        <p:spPr>
          <a:xfrm>
            <a:off x="685801" y="1429438"/>
            <a:ext cx="10131425" cy="3649133"/>
          </a:xfrm>
        </p:spPr>
        <p:txBody>
          <a:bodyPr/>
          <a:lstStyle/>
          <a:p>
            <a:r>
              <a:rPr lang="en-US" altLang="en-US" sz="2800" dirty="0" smtClean="0"/>
              <a:t>The </a:t>
            </a:r>
            <a:r>
              <a:rPr lang="en-US" altLang="en-US" sz="2800" b="1" u="sng" dirty="0" smtClean="0"/>
              <a:t>Functions</a:t>
            </a:r>
            <a:r>
              <a:rPr lang="en-US" altLang="en-US" sz="2800" dirty="0" smtClean="0"/>
              <a:t> of the Cell Membrane:</a:t>
            </a:r>
          </a:p>
          <a:p>
            <a:pPr lvl="1"/>
            <a:r>
              <a:rPr lang="en-US" altLang="en-US" sz="2400" dirty="0" smtClean="0"/>
              <a:t>Separate </a:t>
            </a:r>
            <a:r>
              <a:rPr lang="en-US" altLang="en-US" sz="2400" dirty="0"/>
              <a:t>cell from its environment </a:t>
            </a:r>
          </a:p>
          <a:p>
            <a:pPr lvl="1"/>
            <a:r>
              <a:rPr lang="en-US" altLang="en-US" sz="2400" dirty="0" smtClean="0"/>
              <a:t>Defines a cells boundary</a:t>
            </a:r>
          </a:p>
          <a:p>
            <a:pPr lvl="1"/>
            <a:r>
              <a:rPr lang="en-US" altLang="en-US" sz="2400" dirty="0" smtClean="0"/>
              <a:t>Serves as the Gatekeeper (controls what enters and exits the cell)</a:t>
            </a:r>
          </a:p>
          <a:p>
            <a:pPr lvl="1"/>
            <a:r>
              <a:rPr lang="en-US" altLang="en-US" sz="2400" dirty="0" smtClean="0"/>
              <a:t>Communicates with other cells</a:t>
            </a:r>
          </a:p>
          <a:p>
            <a:pPr marL="457200" lvl="1" indent="0">
              <a:buNone/>
            </a:pPr>
            <a:endParaRPr lang="en-US" altLang="en-US" dirty="0"/>
          </a:p>
          <a:p>
            <a:pPr lvl="1"/>
            <a:endParaRPr lang="en-US" dirty="0"/>
          </a:p>
        </p:txBody>
      </p:sp>
      <p:pic>
        <p:nvPicPr>
          <p:cNvPr id="4" name="Picture 3"/>
          <p:cNvPicPr>
            <a:picLocks noChangeAspect="1"/>
          </p:cNvPicPr>
          <p:nvPr/>
        </p:nvPicPr>
        <p:blipFill>
          <a:blip r:embed="rId2"/>
          <a:stretch>
            <a:fillRect/>
          </a:stretch>
        </p:blipFill>
        <p:spPr>
          <a:xfrm>
            <a:off x="5633172" y="3837401"/>
            <a:ext cx="6389111" cy="2482340"/>
          </a:xfrm>
          <a:prstGeom prst="rect">
            <a:avLst/>
          </a:prstGeom>
        </p:spPr>
      </p:pic>
      <p:pic>
        <p:nvPicPr>
          <p:cNvPr id="5" name="Picture 4"/>
          <p:cNvPicPr>
            <a:picLocks noChangeAspect="1"/>
          </p:cNvPicPr>
          <p:nvPr/>
        </p:nvPicPr>
        <p:blipFill>
          <a:blip r:embed="rId3"/>
          <a:stretch>
            <a:fillRect/>
          </a:stretch>
        </p:blipFill>
        <p:spPr>
          <a:xfrm>
            <a:off x="4935682" y="6378623"/>
            <a:ext cx="6477000" cy="381000"/>
          </a:xfrm>
          <a:prstGeom prst="rect">
            <a:avLst/>
          </a:prstGeom>
        </p:spPr>
      </p:pic>
    </p:spTree>
    <p:extLst>
      <p:ext uri="{BB962C8B-B14F-4D97-AF65-F5344CB8AC3E}">
        <p14:creationId xmlns:p14="http://schemas.microsoft.com/office/powerpoint/2010/main" val="20113677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41674"/>
            <a:ext cx="10131425" cy="1456267"/>
          </a:xfrm>
        </p:spPr>
        <p:txBody>
          <a:bodyPr>
            <a:normAutofit/>
          </a:bodyPr>
          <a:lstStyle/>
          <a:p>
            <a:pPr algn="ctr"/>
            <a:r>
              <a:rPr lang="en-US" sz="4000" b="1" dirty="0"/>
              <a:t>Diffusion</a:t>
            </a:r>
            <a:endParaRPr lang="en-US" sz="4000" dirty="0"/>
          </a:p>
        </p:txBody>
      </p:sp>
      <p:sp>
        <p:nvSpPr>
          <p:cNvPr id="3" name="Content Placeholder 2"/>
          <p:cNvSpPr>
            <a:spLocks noGrp="1"/>
          </p:cNvSpPr>
          <p:nvPr>
            <p:ph idx="1"/>
          </p:nvPr>
        </p:nvSpPr>
        <p:spPr>
          <a:xfrm>
            <a:off x="685801" y="-713469"/>
            <a:ext cx="10983190" cy="3643705"/>
          </a:xfrm>
        </p:spPr>
        <p:txBody>
          <a:bodyPr/>
          <a:lstStyle/>
          <a:p>
            <a:r>
              <a:rPr lang="en-US" sz="2800" dirty="0"/>
              <a:t>Molecules move from areas of high concentration to low concentration.</a:t>
            </a:r>
          </a:p>
          <a:p>
            <a:endParaRPr lang="en-US" dirty="0"/>
          </a:p>
        </p:txBody>
      </p:sp>
      <p:pic>
        <p:nvPicPr>
          <p:cNvPr id="4" name="Picture 3"/>
          <p:cNvPicPr>
            <a:picLocks noChangeAspect="1"/>
          </p:cNvPicPr>
          <p:nvPr/>
        </p:nvPicPr>
        <p:blipFill>
          <a:blip r:embed="rId2"/>
          <a:stretch>
            <a:fillRect/>
          </a:stretch>
        </p:blipFill>
        <p:spPr>
          <a:xfrm>
            <a:off x="80459" y="1315450"/>
            <a:ext cx="7248525" cy="2505075"/>
          </a:xfrm>
          <a:prstGeom prst="rect">
            <a:avLst/>
          </a:prstGeom>
        </p:spPr>
      </p:pic>
      <p:pic>
        <p:nvPicPr>
          <p:cNvPr id="5" name="Picture 4"/>
          <p:cNvPicPr>
            <a:picLocks noChangeAspect="1"/>
          </p:cNvPicPr>
          <p:nvPr/>
        </p:nvPicPr>
        <p:blipFill>
          <a:blip r:embed="rId3"/>
          <a:stretch>
            <a:fillRect/>
          </a:stretch>
        </p:blipFill>
        <p:spPr>
          <a:xfrm>
            <a:off x="241159" y="3688560"/>
            <a:ext cx="3495674" cy="2978288"/>
          </a:xfrm>
          <a:prstGeom prst="rect">
            <a:avLst/>
          </a:prstGeom>
        </p:spPr>
      </p:pic>
      <p:pic>
        <p:nvPicPr>
          <p:cNvPr id="6" name="Picture 5"/>
          <p:cNvPicPr>
            <a:picLocks noChangeAspect="1"/>
          </p:cNvPicPr>
          <p:nvPr/>
        </p:nvPicPr>
        <p:blipFill>
          <a:blip r:embed="rId4"/>
          <a:stretch>
            <a:fillRect/>
          </a:stretch>
        </p:blipFill>
        <p:spPr>
          <a:xfrm>
            <a:off x="7245857" y="1549800"/>
            <a:ext cx="4783429" cy="3891760"/>
          </a:xfrm>
          <a:prstGeom prst="rect">
            <a:avLst/>
          </a:prstGeom>
        </p:spPr>
      </p:pic>
      <p:sp>
        <p:nvSpPr>
          <p:cNvPr id="7" name="TextBox 6"/>
          <p:cNvSpPr txBox="1"/>
          <p:nvPr/>
        </p:nvSpPr>
        <p:spPr>
          <a:xfrm>
            <a:off x="3823604" y="4287797"/>
            <a:ext cx="3335481" cy="1569660"/>
          </a:xfrm>
          <a:prstGeom prst="rect">
            <a:avLst/>
          </a:prstGeom>
          <a:noFill/>
        </p:spPr>
        <p:txBody>
          <a:bodyPr wrap="square" rtlCol="0">
            <a:spAutoFit/>
          </a:bodyPr>
          <a:lstStyle/>
          <a:p>
            <a:r>
              <a:rPr lang="en-US" sz="2400" b="1" i="1" dirty="0" smtClean="0"/>
              <a:t>Equilibrium</a:t>
            </a:r>
          </a:p>
          <a:p>
            <a:r>
              <a:rPr lang="en-US" sz="2400" dirty="0"/>
              <a:t>Concentration of molecules throughout the solution is </a:t>
            </a:r>
            <a:r>
              <a:rPr lang="en-US" sz="2400" b="1" i="1" dirty="0"/>
              <a:t>equal</a:t>
            </a:r>
            <a:r>
              <a:rPr lang="en-US" sz="2400" dirty="0"/>
              <a:t>.</a:t>
            </a:r>
          </a:p>
        </p:txBody>
      </p:sp>
      <p:pic>
        <p:nvPicPr>
          <p:cNvPr id="8" name="Picture 7"/>
          <p:cNvPicPr>
            <a:picLocks noChangeAspect="1"/>
          </p:cNvPicPr>
          <p:nvPr/>
        </p:nvPicPr>
        <p:blipFill>
          <a:blip r:embed="rId5"/>
          <a:stretch>
            <a:fillRect/>
          </a:stretch>
        </p:blipFill>
        <p:spPr>
          <a:xfrm>
            <a:off x="6683519" y="4024877"/>
            <a:ext cx="2524125" cy="2095500"/>
          </a:xfrm>
          <a:prstGeom prst="rect">
            <a:avLst/>
          </a:prstGeom>
        </p:spPr>
      </p:pic>
      <p:pic>
        <p:nvPicPr>
          <p:cNvPr id="9" name="Picture 8"/>
          <p:cNvPicPr>
            <a:picLocks noChangeAspect="1"/>
          </p:cNvPicPr>
          <p:nvPr/>
        </p:nvPicPr>
        <p:blipFill>
          <a:blip r:embed="rId6"/>
          <a:stretch>
            <a:fillRect/>
          </a:stretch>
        </p:blipFill>
        <p:spPr>
          <a:xfrm>
            <a:off x="9207644" y="4637174"/>
            <a:ext cx="2552700" cy="2047875"/>
          </a:xfrm>
          <a:prstGeom prst="rect">
            <a:avLst/>
          </a:prstGeom>
        </p:spPr>
      </p:pic>
    </p:spTree>
    <p:extLst>
      <p:ext uri="{BB962C8B-B14F-4D97-AF65-F5344CB8AC3E}">
        <p14:creationId xmlns:p14="http://schemas.microsoft.com/office/powerpoint/2010/main" val="2392791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47" y="0"/>
            <a:ext cx="10131425" cy="1456267"/>
          </a:xfrm>
        </p:spPr>
        <p:txBody>
          <a:bodyPr/>
          <a:lstStyle/>
          <a:p>
            <a:pPr algn="ctr"/>
            <a:r>
              <a:rPr lang="en-US" altLang="en-US" dirty="0"/>
              <a:t>Simple Diffusion </a:t>
            </a:r>
            <a:endParaRPr lang="en-US" dirty="0"/>
          </a:p>
        </p:txBody>
      </p:sp>
      <p:sp>
        <p:nvSpPr>
          <p:cNvPr id="3" name="Content Placeholder 2"/>
          <p:cNvSpPr>
            <a:spLocks noGrp="1"/>
          </p:cNvSpPr>
          <p:nvPr>
            <p:ph idx="1"/>
          </p:nvPr>
        </p:nvSpPr>
        <p:spPr>
          <a:xfrm>
            <a:off x="457201" y="1337733"/>
            <a:ext cx="4245117" cy="5374794"/>
          </a:xfrm>
        </p:spPr>
        <p:txBody>
          <a:bodyPr>
            <a:normAutofit lnSpcReduction="10000"/>
          </a:bodyPr>
          <a:lstStyle/>
          <a:p>
            <a:r>
              <a:rPr lang="en-US" altLang="en-US" sz="2800" dirty="0"/>
              <a:t>Move from </a:t>
            </a:r>
            <a:r>
              <a:rPr lang="en-US" altLang="en-US" sz="2800" u="sng" dirty="0">
                <a:solidFill>
                  <a:srgbClr val="CC0000"/>
                </a:solidFill>
              </a:rPr>
              <a:t>HIGH</a:t>
            </a:r>
            <a:r>
              <a:rPr lang="en-US" altLang="en-US" sz="2800" dirty="0"/>
              <a:t> to </a:t>
            </a:r>
            <a:r>
              <a:rPr lang="en-US" altLang="en-US" sz="2800" u="sng" dirty="0" smtClean="0">
                <a:solidFill>
                  <a:srgbClr val="CC0000"/>
                </a:solidFill>
              </a:rPr>
              <a:t>LOW.</a:t>
            </a:r>
          </a:p>
          <a:p>
            <a:r>
              <a:rPr lang="en-US" altLang="en-US" sz="2800" dirty="0" smtClean="0">
                <a:solidFill>
                  <a:schemeClr val="tx1">
                    <a:lumMod val="95000"/>
                  </a:schemeClr>
                </a:solidFill>
              </a:rPr>
              <a:t>Diffusion works best over small distances because the time it takes a molecule to diffuse is proportional to the square of that distance.</a:t>
            </a:r>
          </a:p>
          <a:p>
            <a:r>
              <a:rPr lang="en-US" altLang="en-US" sz="2800" dirty="0" smtClean="0">
                <a:solidFill>
                  <a:schemeClr val="tx1">
                    <a:lumMod val="95000"/>
                  </a:schemeClr>
                </a:solidFill>
              </a:rPr>
              <a:t>Processes that depend on diffusion also tend to require larger surface area. (Think of lungs and intestines).</a:t>
            </a:r>
            <a:endParaRPr lang="en-US" altLang="en-US" sz="2800" dirty="0">
              <a:solidFill>
                <a:schemeClr val="tx1">
                  <a:lumMod val="95000"/>
                </a:schemeClr>
              </a:solidFill>
            </a:endParaRPr>
          </a:p>
          <a:p>
            <a:endParaRPr lang="en-US" dirty="0"/>
          </a:p>
        </p:txBody>
      </p:sp>
      <p:pic>
        <p:nvPicPr>
          <p:cNvPr id="5" name="Picture 4"/>
          <p:cNvPicPr>
            <a:picLocks noChangeAspect="1"/>
          </p:cNvPicPr>
          <p:nvPr/>
        </p:nvPicPr>
        <p:blipFill>
          <a:blip r:embed="rId2"/>
          <a:stretch>
            <a:fillRect/>
          </a:stretch>
        </p:blipFill>
        <p:spPr>
          <a:xfrm>
            <a:off x="4629582" y="1072012"/>
            <a:ext cx="4005878" cy="4287982"/>
          </a:xfrm>
          <a:prstGeom prst="rect">
            <a:avLst/>
          </a:prstGeom>
        </p:spPr>
      </p:pic>
      <p:pic>
        <p:nvPicPr>
          <p:cNvPr id="4" name="Picture 3"/>
          <p:cNvPicPr>
            <a:picLocks noChangeAspect="1"/>
          </p:cNvPicPr>
          <p:nvPr/>
        </p:nvPicPr>
        <p:blipFill>
          <a:blip r:embed="rId3"/>
          <a:stretch>
            <a:fillRect/>
          </a:stretch>
        </p:blipFill>
        <p:spPr>
          <a:xfrm>
            <a:off x="7474330" y="3934725"/>
            <a:ext cx="4701455" cy="2850539"/>
          </a:xfrm>
          <a:prstGeom prst="rect">
            <a:avLst/>
          </a:prstGeom>
        </p:spPr>
      </p:pic>
    </p:spTree>
    <p:extLst>
      <p:ext uri="{BB962C8B-B14F-4D97-AF65-F5344CB8AC3E}">
        <p14:creationId xmlns:p14="http://schemas.microsoft.com/office/powerpoint/2010/main" val="42200501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8546"/>
            <a:ext cx="10131425" cy="1456267"/>
          </a:xfrm>
        </p:spPr>
        <p:txBody>
          <a:bodyPr/>
          <a:lstStyle/>
          <a:p>
            <a:pPr algn="ctr"/>
            <a:r>
              <a:rPr lang="en-US" altLang="en-US" dirty="0"/>
              <a:t>Facilitated Diffusion</a:t>
            </a:r>
            <a:endParaRPr lang="en-US" dirty="0"/>
          </a:p>
        </p:txBody>
      </p:sp>
      <p:sp>
        <p:nvSpPr>
          <p:cNvPr id="3" name="Content Placeholder 2"/>
          <p:cNvSpPr>
            <a:spLocks noGrp="1"/>
          </p:cNvSpPr>
          <p:nvPr>
            <p:ph idx="1"/>
          </p:nvPr>
        </p:nvSpPr>
        <p:spPr>
          <a:xfrm>
            <a:off x="228601" y="241300"/>
            <a:ext cx="5714999" cy="6481618"/>
          </a:xfrm>
        </p:spPr>
        <p:txBody>
          <a:bodyPr/>
          <a:lstStyle/>
          <a:p>
            <a:r>
              <a:rPr lang="en-US" altLang="en-US" sz="2800" dirty="0"/>
              <a:t>Move from </a:t>
            </a:r>
            <a:r>
              <a:rPr lang="en-US" altLang="en-US" sz="2800" u="sng" dirty="0">
                <a:solidFill>
                  <a:srgbClr val="CC0000"/>
                </a:solidFill>
              </a:rPr>
              <a:t>HIGH</a:t>
            </a:r>
            <a:r>
              <a:rPr lang="en-US" altLang="en-US" sz="2800" dirty="0"/>
              <a:t> to </a:t>
            </a:r>
            <a:r>
              <a:rPr lang="en-US" altLang="en-US" sz="2800" u="sng" dirty="0">
                <a:solidFill>
                  <a:srgbClr val="CC0000"/>
                </a:solidFill>
              </a:rPr>
              <a:t>LOW</a:t>
            </a:r>
            <a:r>
              <a:rPr lang="en-US" altLang="en-US" sz="2800" dirty="0">
                <a:solidFill>
                  <a:srgbClr val="CC0000"/>
                </a:solidFill>
              </a:rPr>
              <a:t> </a:t>
            </a:r>
            <a:r>
              <a:rPr lang="en-US" altLang="en-US" sz="2800" dirty="0"/>
              <a:t>through a </a:t>
            </a:r>
            <a:r>
              <a:rPr lang="en-US" altLang="en-US" sz="2800" dirty="0" smtClean="0"/>
              <a:t>protein channel. </a:t>
            </a:r>
          </a:p>
          <a:p>
            <a:r>
              <a:rPr lang="en-US" altLang="en-US" sz="2800" dirty="0" smtClean="0"/>
              <a:t>Channels or Gates are the membrane proteins or </a:t>
            </a:r>
            <a:r>
              <a:rPr lang="en-US" altLang="en-US" sz="2800" i="1" dirty="0" smtClean="0"/>
              <a:t>channel proteins and carrier proteins.</a:t>
            </a:r>
          </a:p>
          <a:p>
            <a:r>
              <a:rPr lang="en-US" altLang="en-US" sz="2800" dirty="0" smtClean="0"/>
              <a:t>Very specific for what they let through. (Fit together like a lock and key)</a:t>
            </a:r>
          </a:p>
          <a:p>
            <a:r>
              <a:rPr lang="en-US" altLang="en-US" sz="2800" i="1" dirty="0" smtClean="0"/>
              <a:t>Diffusion</a:t>
            </a:r>
            <a:r>
              <a:rPr lang="en-US" altLang="en-US" sz="2800" dirty="0" smtClean="0"/>
              <a:t> and </a:t>
            </a:r>
            <a:r>
              <a:rPr lang="en-US" altLang="en-US" sz="2800" i="1" dirty="0" smtClean="0"/>
              <a:t>facilitated diffusion </a:t>
            </a:r>
            <a:r>
              <a:rPr lang="en-US" altLang="en-US" sz="2800" dirty="0" smtClean="0"/>
              <a:t>both fall under </a:t>
            </a:r>
            <a:r>
              <a:rPr lang="en-US" altLang="en-US" sz="2800" u="sng" dirty="0" smtClean="0"/>
              <a:t>passive transport</a:t>
            </a:r>
            <a:r>
              <a:rPr lang="en-US" altLang="en-US" sz="2800" dirty="0" smtClean="0"/>
              <a:t>.</a:t>
            </a:r>
          </a:p>
        </p:txBody>
      </p:sp>
      <p:pic>
        <p:nvPicPr>
          <p:cNvPr id="4" name="Picture 3"/>
          <p:cNvPicPr>
            <a:picLocks noChangeAspect="1"/>
          </p:cNvPicPr>
          <p:nvPr/>
        </p:nvPicPr>
        <p:blipFill>
          <a:blip r:embed="rId2"/>
          <a:stretch>
            <a:fillRect/>
          </a:stretch>
        </p:blipFill>
        <p:spPr>
          <a:xfrm>
            <a:off x="6323013" y="3309520"/>
            <a:ext cx="5397932" cy="3413398"/>
          </a:xfrm>
          <a:prstGeom prst="rect">
            <a:avLst/>
          </a:prstGeom>
        </p:spPr>
      </p:pic>
      <p:pic>
        <p:nvPicPr>
          <p:cNvPr id="5" name="Picture 4"/>
          <p:cNvPicPr>
            <a:picLocks noChangeAspect="1"/>
          </p:cNvPicPr>
          <p:nvPr/>
        </p:nvPicPr>
        <p:blipFill>
          <a:blip r:embed="rId3"/>
          <a:stretch>
            <a:fillRect/>
          </a:stretch>
        </p:blipFill>
        <p:spPr>
          <a:xfrm>
            <a:off x="7277528" y="1111981"/>
            <a:ext cx="3539698" cy="1994901"/>
          </a:xfrm>
          <a:prstGeom prst="rect">
            <a:avLst/>
          </a:prstGeom>
        </p:spPr>
      </p:pic>
    </p:spTree>
    <p:extLst>
      <p:ext uri="{BB962C8B-B14F-4D97-AF65-F5344CB8AC3E}">
        <p14:creationId xmlns:p14="http://schemas.microsoft.com/office/powerpoint/2010/main" val="14277112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0248" y="219219"/>
            <a:ext cx="11556561" cy="6328593"/>
          </a:xfrm>
          <a:prstGeom prst="rect">
            <a:avLst/>
          </a:prstGeom>
        </p:spPr>
      </p:pic>
    </p:spTree>
    <p:extLst>
      <p:ext uri="{BB962C8B-B14F-4D97-AF65-F5344CB8AC3E}">
        <p14:creationId xmlns:p14="http://schemas.microsoft.com/office/powerpoint/2010/main" val="39579829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Osmosis</a:t>
            </a:r>
            <a:endParaRPr lang="en-US" dirty="0"/>
          </a:p>
        </p:txBody>
      </p:sp>
      <p:sp>
        <p:nvSpPr>
          <p:cNvPr id="3" name="Content Placeholder 2"/>
          <p:cNvSpPr>
            <a:spLocks noGrp="1"/>
          </p:cNvSpPr>
          <p:nvPr>
            <p:ph idx="1"/>
          </p:nvPr>
        </p:nvSpPr>
        <p:spPr>
          <a:xfrm>
            <a:off x="417512" y="396394"/>
            <a:ext cx="10131425" cy="3649133"/>
          </a:xfrm>
        </p:spPr>
        <p:txBody>
          <a:bodyPr>
            <a:normAutofit/>
          </a:bodyPr>
          <a:lstStyle/>
          <a:p>
            <a:r>
              <a:rPr lang="en-US" sz="2800" b="1" i="1" dirty="0"/>
              <a:t>OSMOSIS</a:t>
            </a:r>
            <a:r>
              <a:rPr lang="en-US" sz="2800" dirty="0"/>
              <a:t> – diffusion of water molecules across </a:t>
            </a:r>
            <a:r>
              <a:rPr lang="en-US" sz="2800" dirty="0" smtClean="0"/>
              <a:t>a semi-permeable </a:t>
            </a:r>
            <a:r>
              <a:rPr lang="en-US" sz="2800" dirty="0"/>
              <a:t>membrane.</a:t>
            </a:r>
          </a:p>
        </p:txBody>
      </p:sp>
      <p:pic>
        <p:nvPicPr>
          <p:cNvPr id="4" name="Picture 3"/>
          <p:cNvPicPr>
            <a:picLocks noChangeAspect="1"/>
          </p:cNvPicPr>
          <p:nvPr/>
        </p:nvPicPr>
        <p:blipFill>
          <a:blip r:embed="rId2"/>
          <a:stretch>
            <a:fillRect/>
          </a:stretch>
        </p:blipFill>
        <p:spPr>
          <a:xfrm>
            <a:off x="417512" y="2887373"/>
            <a:ext cx="3286125" cy="3743325"/>
          </a:xfrm>
          <a:prstGeom prst="rect">
            <a:avLst/>
          </a:prstGeom>
        </p:spPr>
      </p:pic>
      <p:pic>
        <p:nvPicPr>
          <p:cNvPr id="5122" name="Picture 2" descr="http://files.lcbiology.webnode.com/200000125-09bd00ab86/osmosis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156" y="2583872"/>
            <a:ext cx="7235255" cy="362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2833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941" y="207532"/>
            <a:ext cx="10131425" cy="1456267"/>
          </a:xfrm>
        </p:spPr>
        <p:txBody>
          <a:bodyPr>
            <a:normAutofit fontScale="90000"/>
          </a:bodyPr>
          <a:lstStyle/>
          <a:p>
            <a:pPr algn="ctr"/>
            <a:r>
              <a:rPr lang="en-US" b="1" dirty="0" smtClean="0"/>
              <a:t>States </a:t>
            </a:r>
            <a:r>
              <a:rPr lang="en-US" b="1" dirty="0"/>
              <a:t>of </a:t>
            </a:r>
            <a:r>
              <a:rPr lang="en-US" b="1" dirty="0" smtClean="0"/>
              <a:t>Osmosis</a:t>
            </a:r>
            <a:br>
              <a:rPr lang="en-US" b="1" dirty="0" smtClean="0"/>
            </a:br>
            <a:r>
              <a:rPr lang="en-US" sz="2700" dirty="0"/>
              <a:t>These terms describe the osmotic state of the solution that surrounds a cell, not the solution inside the cell.</a:t>
            </a:r>
          </a:p>
        </p:txBody>
      </p:sp>
      <p:sp>
        <p:nvSpPr>
          <p:cNvPr id="3" name="Content Placeholder 2"/>
          <p:cNvSpPr>
            <a:spLocks noGrp="1"/>
          </p:cNvSpPr>
          <p:nvPr>
            <p:ph idx="1"/>
          </p:nvPr>
        </p:nvSpPr>
        <p:spPr>
          <a:xfrm>
            <a:off x="-43447" y="1956390"/>
            <a:ext cx="9728791" cy="5816010"/>
          </a:xfrm>
        </p:spPr>
        <p:txBody>
          <a:bodyPr/>
          <a:lstStyle/>
          <a:p>
            <a:pPr fontAlgn="base"/>
            <a:r>
              <a:rPr lang="en-US" sz="2800" i="1" dirty="0"/>
              <a:t>Isotonic</a:t>
            </a:r>
          </a:p>
          <a:p>
            <a:pPr lvl="1" fontAlgn="base"/>
            <a:r>
              <a:rPr lang="en-US" sz="2400" dirty="0"/>
              <a:t>Concentration outside the cell is </a:t>
            </a:r>
            <a:r>
              <a:rPr lang="en-US" sz="2400" b="1" dirty="0"/>
              <a:t>EQUAL</a:t>
            </a:r>
            <a:r>
              <a:rPr lang="en-US" sz="2400" dirty="0"/>
              <a:t> to the concentration in the cell.</a:t>
            </a:r>
          </a:p>
          <a:p>
            <a:pPr marL="0" indent="0">
              <a:buNone/>
            </a:pPr>
            <a:endParaRPr lang="en-US" i="1" dirty="0" smtClean="0"/>
          </a:p>
          <a:p>
            <a:pPr fontAlgn="base"/>
            <a:r>
              <a:rPr lang="en-US" sz="2800" i="1" dirty="0"/>
              <a:t>Hypertonic</a:t>
            </a:r>
          </a:p>
          <a:p>
            <a:pPr lvl="1" fontAlgn="base"/>
            <a:r>
              <a:rPr lang="en-US" sz="2400" dirty="0" smtClean="0"/>
              <a:t>Concentrations and conditions cause water to diffuse out of the cell causing cell to shrink.</a:t>
            </a:r>
          </a:p>
          <a:p>
            <a:pPr lvl="1" fontAlgn="base"/>
            <a:r>
              <a:rPr lang="en-US" altLang="en-US" sz="2400" dirty="0"/>
              <a:t>low concentration of water around </a:t>
            </a:r>
            <a:r>
              <a:rPr lang="en-US" altLang="en-US" sz="2400" dirty="0" smtClean="0"/>
              <a:t>cell</a:t>
            </a:r>
            <a:endParaRPr lang="en-US" sz="2400" dirty="0"/>
          </a:p>
          <a:p>
            <a:pPr lvl="1"/>
            <a:r>
              <a:rPr lang="en-US" sz="2400" b="1" i="1" dirty="0" smtClean="0"/>
              <a:t>Plasmolysis (in plants)</a:t>
            </a:r>
            <a:r>
              <a:rPr lang="en-US" sz="2400" dirty="0" smtClean="0"/>
              <a:t> </a:t>
            </a:r>
            <a:r>
              <a:rPr lang="en-US" sz="2400" dirty="0"/>
              <a:t>– cell shrinks</a:t>
            </a:r>
          </a:p>
          <a:p>
            <a:pPr marL="0" indent="0">
              <a:buNone/>
            </a:pPr>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9816215" y="1272012"/>
            <a:ext cx="1885950" cy="2105025"/>
          </a:xfrm>
          <a:prstGeom prst="rect">
            <a:avLst/>
          </a:prstGeom>
        </p:spPr>
      </p:pic>
      <p:pic>
        <p:nvPicPr>
          <p:cNvPr id="5" name="Picture 4"/>
          <p:cNvPicPr>
            <a:picLocks noChangeAspect="1"/>
          </p:cNvPicPr>
          <p:nvPr/>
        </p:nvPicPr>
        <p:blipFill>
          <a:blip r:embed="rId3"/>
          <a:stretch>
            <a:fillRect/>
          </a:stretch>
        </p:blipFill>
        <p:spPr>
          <a:xfrm>
            <a:off x="9776638" y="3636111"/>
            <a:ext cx="1925527" cy="3094297"/>
          </a:xfrm>
          <a:prstGeom prst="rect">
            <a:avLst/>
          </a:prstGeom>
        </p:spPr>
      </p:pic>
    </p:spTree>
    <p:extLst>
      <p:ext uri="{BB962C8B-B14F-4D97-AF65-F5344CB8AC3E}">
        <p14:creationId xmlns:p14="http://schemas.microsoft.com/office/powerpoint/2010/main" val="8908218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086"/>
            <a:ext cx="10131425" cy="1456267"/>
          </a:xfrm>
        </p:spPr>
        <p:txBody>
          <a:bodyPr/>
          <a:lstStyle/>
          <a:p>
            <a:pPr algn="ctr"/>
            <a:r>
              <a:rPr lang="en-US" b="1" dirty="0" smtClean="0"/>
              <a:t>States </a:t>
            </a:r>
            <a:r>
              <a:rPr lang="en-US" b="1" dirty="0"/>
              <a:t>of Osmosis</a:t>
            </a:r>
            <a:endParaRPr lang="en-US" dirty="0"/>
          </a:p>
        </p:txBody>
      </p:sp>
      <p:sp>
        <p:nvSpPr>
          <p:cNvPr id="3" name="Content Placeholder 2"/>
          <p:cNvSpPr>
            <a:spLocks noGrp="1"/>
          </p:cNvSpPr>
          <p:nvPr>
            <p:ph idx="1"/>
          </p:nvPr>
        </p:nvSpPr>
        <p:spPr>
          <a:xfrm>
            <a:off x="0" y="1041990"/>
            <a:ext cx="9728791" cy="5816010"/>
          </a:xfrm>
        </p:spPr>
        <p:txBody>
          <a:bodyPr/>
          <a:lstStyle/>
          <a:p>
            <a:pPr fontAlgn="base"/>
            <a:r>
              <a:rPr lang="en-US" sz="2800" i="1" dirty="0"/>
              <a:t>Hypotonic</a:t>
            </a:r>
          </a:p>
          <a:p>
            <a:pPr lvl="1"/>
            <a:r>
              <a:rPr lang="en-US" sz="2400" dirty="0" smtClean="0"/>
              <a:t>Concentrations and conditions cause water to diffuse into the cell.</a:t>
            </a:r>
          </a:p>
          <a:p>
            <a:pPr lvl="1"/>
            <a:r>
              <a:rPr lang="en-US" altLang="en-US" sz="2400" dirty="0"/>
              <a:t>high concentration of water around cell</a:t>
            </a:r>
          </a:p>
          <a:p>
            <a:pPr marL="457200" lvl="1" indent="0">
              <a:buNone/>
            </a:pPr>
            <a:endParaRPr lang="en-US" sz="2400" dirty="0" smtClean="0"/>
          </a:p>
          <a:p>
            <a:pPr lvl="1"/>
            <a:endParaRPr lang="en-US" sz="2400" dirty="0"/>
          </a:p>
          <a:p>
            <a:pPr lvl="1"/>
            <a:endParaRPr lang="en-US" sz="2400" dirty="0" smtClean="0"/>
          </a:p>
          <a:p>
            <a:pPr lvl="1"/>
            <a:endParaRPr lang="en-US" sz="2400" dirty="0"/>
          </a:p>
          <a:p>
            <a:pPr lvl="1"/>
            <a:endParaRPr lang="en-US" sz="2400" dirty="0" smtClean="0"/>
          </a:p>
          <a:p>
            <a:pPr lvl="1"/>
            <a:endParaRPr lang="en-US" sz="2400" dirty="0" smtClean="0"/>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9437845" y="1195820"/>
            <a:ext cx="2300974" cy="3116407"/>
          </a:xfrm>
          <a:prstGeom prst="rect">
            <a:avLst/>
          </a:prstGeom>
        </p:spPr>
      </p:pic>
      <p:pic>
        <p:nvPicPr>
          <p:cNvPr id="8" name="Picture 7"/>
          <p:cNvPicPr>
            <a:picLocks noChangeAspect="1"/>
          </p:cNvPicPr>
          <p:nvPr/>
        </p:nvPicPr>
        <p:blipFill>
          <a:blip r:embed="rId3"/>
          <a:stretch>
            <a:fillRect/>
          </a:stretch>
        </p:blipFill>
        <p:spPr>
          <a:xfrm>
            <a:off x="1989005" y="3142816"/>
            <a:ext cx="6240595" cy="3528147"/>
          </a:xfrm>
          <a:prstGeom prst="rect">
            <a:avLst/>
          </a:prstGeom>
        </p:spPr>
      </p:pic>
    </p:spTree>
    <p:extLst>
      <p:ext uri="{BB962C8B-B14F-4D97-AF65-F5344CB8AC3E}">
        <p14:creationId xmlns:p14="http://schemas.microsoft.com/office/powerpoint/2010/main" val="6971692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importance </a:t>
            </a:r>
            <a:r>
              <a:rPr lang="en-US" b="1" dirty="0"/>
              <a:t>of Osmosis</a:t>
            </a:r>
            <a:endParaRPr lang="en-US" dirty="0"/>
          </a:p>
        </p:txBody>
      </p:sp>
      <p:sp>
        <p:nvSpPr>
          <p:cNvPr id="3" name="Content Placeholder 2"/>
          <p:cNvSpPr>
            <a:spLocks noGrp="1"/>
          </p:cNvSpPr>
          <p:nvPr>
            <p:ph idx="1"/>
          </p:nvPr>
        </p:nvSpPr>
        <p:spPr>
          <a:xfrm>
            <a:off x="685801" y="609600"/>
            <a:ext cx="10131425" cy="3649133"/>
          </a:xfrm>
        </p:spPr>
        <p:txBody>
          <a:bodyPr/>
          <a:lstStyle/>
          <a:p>
            <a:r>
              <a:rPr lang="en-US" altLang="en-US" sz="2800" dirty="0"/>
              <a:t>Cell survival depends on balancing water uptake &amp; water loss</a:t>
            </a:r>
          </a:p>
          <a:p>
            <a:endParaRPr lang="en-US" dirty="0"/>
          </a:p>
        </p:txBody>
      </p:sp>
      <p:pic>
        <p:nvPicPr>
          <p:cNvPr id="4" name="Picture 3"/>
          <p:cNvPicPr>
            <a:picLocks noChangeAspect="1"/>
          </p:cNvPicPr>
          <p:nvPr/>
        </p:nvPicPr>
        <p:blipFill>
          <a:blip r:embed="rId2"/>
          <a:stretch>
            <a:fillRect/>
          </a:stretch>
        </p:blipFill>
        <p:spPr>
          <a:xfrm>
            <a:off x="2565400" y="2680855"/>
            <a:ext cx="6372225" cy="3886200"/>
          </a:xfrm>
          <a:prstGeom prst="rect">
            <a:avLst/>
          </a:prstGeom>
        </p:spPr>
      </p:pic>
    </p:spTree>
    <p:extLst>
      <p:ext uri="{BB962C8B-B14F-4D97-AF65-F5344CB8AC3E}">
        <p14:creationId xmlns:p14="http://schemas.microsoft.com/office/powerpoint/2010/main" val="38618059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48936"/>
            <a:ext cx="10131425" cy="1456267"/>
          </a:xfrm>
        </p:spPr>
        <p:txBody>
          <a:bodyPr/>
          <a:lstStyle/>
          <a:p>
            <a:pPr algn="ctr"/>
            <a:r>
              <a:rPr lang="en-US" altLang="en-US" dirty="0"/>
              <a:t>Keeping right amount of water in </a:t>
            </a:r>
            <a:r>
              <a:rPr lang="en-US" altLang="en-US" dirty="0" smtClean="0"/>
              <a:t>a cell</a:t>
            </a:r>
            <a:endParaRPr lang="en-US" dirty="0"/>
          </a:p>
        </p:txBody>
      </p:sp>
      <p:sp>
        <p:nvSpPr>
          <p:cNvPr id="3" name="Content Placeholder 2"/>
          <p:cNvSpPr>
            <a:spLocks noGrp="1"/>
          </p:cNvSpPr>
          <p:nvPr>
            <p:ph idx="1"/>
          </p:nvPr>
        </p:nvSpPr>
        <p:spPr>
          <a:xfrm>
            <a:off x="1" y="1631373"/>
            <a:ext cx="6660572" cy="5226627"/>
          </a:xfrm>
        </p:spPr>
        <p:txBody>
          <a:bodyPr>
            <a:normAutofit fontScale="92500" lnSpcReduction="20000"/>
          </a:bodyPr>
          <a:lstStyle/>
          <a:p>
            <a:pPr>
              <a:lnSpc>
                <a:spcPct val="90000"/>
              </a:lnSpc>
            </a:pPr>
            <a:r>
              <a:rPr lang="en-US" altLang="en-US" sz="2800" u="sng" dirty="0"/>
              <a:t>Freshwater</a:t>
            </a:r>
            <a:r>
              <a:rPr lang="en-US" altLang="en-US" sz="2800" dirty="0"/>
              <a:t> </a:t>
            </a:r>
          </a:p>
          <a:p>
            <a:pPr lvl="1">
              <a:lnSpc>
                <a:spcPct val="90000"/>
              </a:lnSpc>
            </a:pPr>
            <a:r>
              <a:rPr lang="en-US" altLang="en-US" sz="2800" dirty="0"/>
              <a:t>a cell in </a:t>
            </a:r>
            <a:r>
              <a:rPr lang="en-US" altLang="en-US" sz="2800" u="sng" dirty="0"/>
              <a:t>fresh water</a:t>
            </a:r>
          </a:p>
          <a:p>
            <a:pPr lvl="1">
              <a:lnSpc>
                <a:spcPct val="90000"/>
              </a:lnSpc>
            </a:pPr>
            <a:r>
              <a:rPr lang="en-US" altLang="en-US" sz="2800" dirty="0"/>
              <a:t>high concentration of water around cell</a:t>
            </a:r>
          </a:p>
          <a:p>
            <a:pPr lvl="2">
              <a:lnSpc>
                <a:spcPct val="90000"/>
              </a:lnSpc>
            </a:pPr>
            <a:r>
              <a:rPr lang="en-US" altLang="en-US" sz="2800" u="sng" dirty="0"/>
              <a:t>cell gains water</a:t>
            </a:r>
            <a:endParaRPr lang="en-US" altLang="en-US" sz="2800" dirty="0"/>
          </a:p>
          <a:p>
            <a:pPr lvl="2">
              <a:lnSpc>
                <a:spcPct val="110000"/>
              </a:lnSpc>
            </a:pPr>
            <a:r>
              <a:rPr lang="en-US" altLang="en-US" sz="2800" u="sng" dirty="0"/>
              <a:t>example</a:t>
            </a:r>
            <a:r>
              <a:rPr lang="en-US" altLang="en-US" sz="2800" dirty="0"/>
              <a:t>: </a:t>
            </a:r>
            <a:r>
              <a:rPr lang="en-US" altLang="en-US" sz="2800" i="1" u="sng" dirty="0"/>
              <a:t>Paramecium</a:t>
            </a:r>
            <a:r>
              <a:rPr lang="en-US" altLang="en-US" sz="2800" dirty="0"/>
              <a:t> </a:t>
            </a:r>
          </a:p>
          <a:p>
            <a:pPr lvl="2">
              <a:lnSpc>
                <a:spcPct val="110000"/>
              </a:lnSpc>
            </a:pPr>
            <a:r>
              <a:rPr lang="en-US" altLang="en-US" sz="2800" u="sng" dirty="0"/>
              <a:t>problem</a:t>
            </a:r>
            <a:r>
              <a:rPr lang="en-US" altLang="en-US" sz="2800" dirty="0"/>
              <a:t>: </a:t>
            </a:r>
            <a:r>
              <a:rPr lang="en-US" altLang="en-US" sz="2800" u="sng" dirty="0"/>
              <a:t>cells gain water,</a:t>
            </a:r>
            <a:r>
              <a:rPr lang="en-US" altLang="en-US" sz="2800" dirty="0"/>
              <a:t> </a:t>
            </a:r>
            <a:br>
              <a:rPr lang="en-US" altLang="en-US" sz="2800" dirty="0"/>
            </a:br>
            <a:r>
              <a:rPr lang="en-US" altLang="en-US" sz="2800" u="sng" dirty="0"/>
              <a:t>swell &amp; can burst</a:t>
            </a:r>
            <a:endParaRPr lang="en-US" altLang="en-US" sz="2800" dirty="0"/>
          </a:p>
          <a:p>
            <a:pPr lvl="3">
              <a:lnSpc>
                <a:spcPct val="110000"/>
              </a:lnSpc>
            </a:pPr>
            <a:r>
              <a:rPr lang="en-US" altLang="en-US" sz="2800" dirty="0"/>
              <a:t>water continually enters </a:t>
            </a:r>
            <a:br>
              <a:rPr lang="en-US" altLang="en-US" sz="2800" dirty="0"/>
            </a:br>
            <a:r>
              <a:rPr lang="en-US" altLang="en-US" sz="2800" i="1" dirty="0"/>
              <a:t>Paramecium</a:t>
            </a:r>
            <a:r>
              <a:rPr lang="en-US" altLang="en-US" sz="2800" dirty="0"/>
              <a:t> cell</a:t>
            </a:r>
          </a:p>
          <a:p>
            <a:pPr lvl="2">
              <a:lnSpc>
                <a:spcPct val="110000"/>
              </a:lnSpc>
            </a:pPr>
            <a:r>
              <a:rPr lang="en-US" altLang="en-US" sz="2800" u="sng" dirty="0"/>
              <a:t>solution</a:t>
            </a:r>
            <a:r>
              <a:rPr lang="en-US" altLang="en-US" sz="2800" dirty="0"/>
              <a:t>: </a:t>
            </a:r>
            <a:r>
              <a:rPr lang="en-US" altLang="en-US" sz="2800" u="sng" dirty="0"/>
              <a:t>contractile vacuole</a:t>
            </a:r>
            <a:r>
              <a:rPr lang="en-US" altLang="en-US" sz="2800" dirty="0"/>
              <a:t> </a:t>
            </a:r>
          </a:p>
          <a:p>
            <a:pPr lvl="3">
              <a:lnSpc>
                <a:spcPct val="110000"/>
              </a:lnSpc>
            </a:pPr>
            <a:r>
              <a:rPr lang="en-US" altLang="en-US" sz="2800" dirty="0"/>
              <a:t>pumps water out of cell</a:t>
            </a:r>
          </a:p>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r="71100" b="4849"/>
          <a:stretch>
            <a:fillRect/>
          </a:stretch>
        </p:blipFill>
        <p:spPr bwMode="auto">
          <a:xfrm>
            <a:off x="8999970" y="1479983"/>
            <a:ext cx="25304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7"/>
          <p:cNvSpPr>
            <a:spLocks noChangeArrowheads="1"/>
          </p:cNvSpPr>
          <p:nvPr/>
        </p:nvSpPr>
        <p:spPr bwMode="auto">
          <a:xfrm>
            <a:off x="7602827" y="1840923"/>
            <a:ext cx="1638300" cy="811213"/>
          </a:xfrm>
          <a:prstGeom prst="wedgeEllipseCallout">
            <a:avLst>
              <a:gd name="adj1" fmla="val 81491"/>
              <a:gd name="adj2" fmla="val 102056"/>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dirty="0">
                <a:solidFill>
                  <a:srgbClr val="0F116A"/>
                </a:solidFill>
                <a:latin typeface="Comic Sans MS" panose="030F0702030302020204" pitchFamily="66" charset="0"/>
                <a:ea typeface="Geneva" pitchFamily="48" charset="-128"/>
              </a:rPr>
              <a:t>KABOOM</a:t>
            </a:r>
            <a:r>
              <a:rPr lang="en-US" altLang="en-US" sz="1800" b="1" i="1" dirty="0">
                <a:solidFill>
                  <a:srgbClr val="0F116A"/>
                </a:solidFill>
                <a:latin typeface="Comic Sans MS" panose="030F0702030302020204" pitchFamily="66" charset="0"/>
                <a:ea typeface="Geneva" pitchFamily="48" charset="-128"/>
              </a:rPr>
              <a:t>!</a:t>
            </a:r>
            <a:r>
              <a:rPr lang="en-US" altLang="en-US" sz="1800" b="1" dirty="0">
                <a:solidFill>
                  <a:srgbClr val="0F116A"/>
                </a:solidFill>
                <a:latin typeface="Comic Sans MS" panose="030F0702030302020204" pitchFamily="66" charset="0"/>
                <a:ea typeface="Geneva" pitchFamily="48" charset="-128"/>
              </a:rPr>
              <a:t> </a:t>
            </a:r>
          </a:p>
        </p:txBody>
      </p:sp>
      <p:sp>
        <p:nvSpPr>
          <p:cNvPr id="6" name="AutoShape 6"/>
          <p:cNvSpPr>
            <a:spLocks noChangeArrowheads="1"/>
          </p:cNvSpPr>
          <p:nvPr/>
        </p:nvSpPr>
        <p:spPr bwMode="auto">
          <a:xfrm>
            <a:off x="7476620" y="4536497"/>
            <a:ext cx="1890713" cy="811213"/>
          </a:xfrm>
          <a:prstGeom prst="wedgeEllipseCallout">
            <a:avLst>
              <a:gd name="adj1" fmla="val 63940"/>
              <a:gd name="adj2" fmla="val 102056"/>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rgbClr val="0F116A"/>
                </a:solidFill>
                <a:latin typeface="Comic Sans MS" panose="030F0702030302020204" pitchFamily="66" charset="0"/>
                <a:ea typeface="Geneva" pitchFamily="48" charset="-128"/>
              </a:rPr>
              <a:t>No problem,</a:t>
            </a:r>
            <a:br>
              <a:rPr lang="en-US" altLang="en-US" sz="1800" b="1">
                <a:solidFill>
                  <a:srgbClr val="0F116A"/>
                </a:solidFill>
                <a:latin typeface="Comic Sans MS" panose="030F0702030302020204" pitchFamily="66" charset="0"/>
                <a:ea typeface="Geneva" pitchFamily="48" charset="-128"/>
              </a:rPr>
            </a:br>
            <a:r>
              <a:rPr lang="en-US" altLang="en-US" sz="1800" b="1">
                <a:solidFill>
                  <a:srgbClr val="0F116A"/>
                </a:solidFill>
                <a:latin typeface="Comic Sans MS" panose="030F0702030302020204" pitchFamily="66" charset="0"/>
                <a:ea typeface="Geneva" pitchFamily="48" charset="-128"/>
              </a:rPr>
              <a:t>here </a:t>
            </a:r>
          </a:p>
        </p:txBody>
      </p:sp>
    </p:spTree>
    <p:extLst>
      <p:ext uri="{BB962C8B-B14F-4D97-AF65-F5344CB8AC3E}">
        <p14:creationId xmlns:p14="http://schemas.microsoft.com/office/powerpoint/2010/main" val="3794209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0892" y="4997016"/>
            <a:ext cx="10131425" cy="3649133"/>
          </a:xfrm>
        </p:spPr>
        <p:txBody>
          <a:bodyPr/>
          <a:lstStyle/>
          <a:p>
            <a:pPr marL="0" indent="0">
              <a:buNone/>
            </a:pPr>
            <a:r>
              <a:rPr lang="en-US" altLang="en-US" sz="2000" dirty="0"/>
              <a:t>Contractile vacuole in </a:t>
            </a:r>
            <a:r>
              <a:rPr lang="en-US" altLang="en-US" sz="2000" i="1" dirty="0"/>
              <a:t>Paramecium</a:t>
            </a:r>
            <a:endParaRPr lang="en-US" altLang="en-US" sz="2000" dirty="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614" y="161233"/>
            <a:ext cx="7299382" cy="620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6237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Location</a:t>
            </a:r>
            <a:endParaRPr lang="en-US" dirty="0"/>
          </a:p>
        </p:txBody>
      </p:sp>
      <p:sp>
        <p:nvSpPr>
          <p:cNvPr id="3" name="Content Placeholder 2"/>
          <p:cNvSpPr>
            <a:spLocks noGrp="1"/>
          </p:cNvSpPr>
          <p:nvPr>
            <p:ph idx="1"/>
          </p:nvPr>
        </p:nvSpPr>
        <p:spPr/>
        <p:txBody>
          <a:bodyPr>
            <a:normAutofit/>
          </a:bodyPr>
          <a:lstStyle/>
          <a:p>
            <a:pPr fontAlgn="base"/>
            <a:r>
              <a:rPr lang="en-US" sz="2800" dirty="0"/>
              <a:t>Surrounds the cell.</a:t>
            </a:r>
          </a:p>
          <a:p>
            <a:r>
              <a:rPr lang="en-US" sz="2800" dirty="0"/>
              <a:t>Present in </a:t>
            </a:r>
            <a:r>
              <a:rPr lang="en-US" sz="2800" b="1" u="sng" dirty="0" smtClean="0"/>
              <a:t>ALL</a:t>
            </a:r>
            <a:r>
              <a:rPr lang="en-US" sz="2800" dirty="0" smtClean="0"/>
              <a:t> </a:t>
            </a:r>
            <a:r>
              <a:rPr lang="en-US" sz="2800" dirty="0"/>
              <a:t>cells</a:t>
            </a:r>
            <a:r>
              <a:rPr lang="en-US" sz="2800" dirty="0" smtClean="0"/>
              <a:t>.</a:t>
            </a:r>
          </a:p>
          <a:p>
            <a:endParaRPr lang="en-US" sz="2800" dirty="0"/>
          </a:p>
          <a:p>
            <a:endParaRPr lang="en-US" sz="2800" dirty="0" smtClean="0"/>
          </a:p>
          <a:p>
            <a:endParaRPr lang="en-US" sz="2800" dirty="0"/>
          </a:p>
          <a:p>
            <a:endParaRPr lang="en-US" sz="2800" dirty="0"/>
          </a:p>
        </p:txBody>
      </p:sp>
      <p:pic>
        <p:nvPicPr>
          <p:cNvPr id="1026" name="Picture 2" descr="https://biochemma.files.wordpress.com/2013/02/bloggg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676" y="1904565"/>
            <a:ext cx="4667250" cy="4714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0.wp.com/1.bp.blogspot.com/-lflDcQVHjU0/Uk9Aptu9RNI/AAAAAAAAAC0/ZkaDUaw_9m0/s1600/cell_membrane.png?w=150&amp;h=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3812163"/>
            <a:ext cx="381000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045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1456267"/>
          </a:xfrm>
        </p:spPr>
        <p:txBody>
          <a:bodyPr/>
          <a:lstStyle/>
          <a:p>
            <a:pPr algn="ctr"/>
            <a:r>
              <a:rPr lang="en-US" altLang="en-US" dirty="0"/>
              <a:t>Keeping right amount of water in cell</a:t>
            </a:r>
            <a:endParaRPr lang="en-US" dirty="0"/>
          </a:p>
        </p:txBody>
      </p:sp>
      <p:sp>
        <p:nvSpPr>
          <p:cNvPr id="3" name="Content Placeholder 2"/>
          <p:cNvSpPr>
            <a:spLocks noGrp="1"/>
          </p:cNvSpPr>
          <p:nvPr>
            <p:ph idx="1"/>
          </p:nvPr>
        </p:nvSpPr>
        <p:spPr>
          <a:xfrm>
            <a:off x="1" y="1039091"/>
            <a:ext cx="9299863" cy="5818909"/>
          </a:xfrm>
        </p:spPr>
        <p:txBody>
          <a:bodyPr/>
          <a:lstStyle/>
          <a:p>
            <a:pPr>
              <a:lnSpc>
                <a:spcPct val="90000"/>
              </a:lnSpc>
            </a:pPr>
            <a:r>
              <a:rPr lang="en-US" altLang="en-US" sz="2800" u="sng" dirty="0"/>
              <a:t>Saltwater</a:t>
            </a:r>
            <a:r>
              <a:rPr lang="en-US" altLang="en-US" sz="2800" dirty="0"/>
              <a:t> </a:t>
            </a:r>
          </a:p>
          <a:p>
            <a:pPr lvl="1">
              <a:lnSpc>
                <a:spcPct val="90000"/>
              </a:lnSpc>
            </a:pPr>
            <a:r>
              <a:rPr lang="en-US" altLang="en-US" sz="2800" dirty="0"/>
              <a:t>a cell in </a:t>
            </a:r>
            <a:r>
              <a:rPr lang="en-US" altLang="en-US" sz="2800" u="sng" dirty="0"/>
              <a:t>salt water</a:t>
            </a:r>
          </a:p>
          <a:p>
            <a:pPr lvl="1">
              <a:lnSpc>
                <a:spcPct val="90000"/>
              </a:lnSpc>
            </a:pPr>
            <a:r>
              <a:rPr lang="en-US" altLang="en-US" sz="2800" dirty="0"/>
              <a:t>low concentration of water around cell</a:t>
            </a:r>
          </a:p>
          <a:p>
            <a:pPr lvl="2">
              <a:lnSpc>
                <a:spcPct val="90000"/>
              </a:lnSpc>
            </a:pPr>
            <a:r>
              <a:rPr lang="en-US" altLang="en-US" sz="2800" u="sng" dirty="0"/>
              <a:t>cell loses water</a:t>
            </a:r>
            <a:endParaRPr lang="en-US" altLang="en-US" sz="2800" dirty="0"/>
          </a:p>
          <a:p>
            <a:pPr lvl="1"/>
            <a:r>
              <a:rPr lang="en-US" altLang="en-US" sz="2800" u="sng" dirty="0"/>
              <a:t>example</a:t>
            </a:r>
            <a:r>
              <a:rPr lang="en-US" altLang="en-US" sz="2800" dirty="0"/>
              <a:t>: </a:t>
            </a:r>
            <a:r>
              <a:rPr lang="en-US" altLang="en-US" sz="2800" u="sng" dirty="0"/>
              <a:t>shellfish</a:t>
            </a:r>
            <a:endParaRPr lang="en-US" altLang="en-US" sz="2800" dirty="0"/>
          </a:p>
          <a:p>
            <a:pPr lvl="1"/>
            <a:r>
              <a:rPr lang="en-US" altLang="en-US" sz="2800" u="sng" dirty="0"/>
              <a:t>problem</a:t>
            </a:r>
            <a:r>
              <a:rPr lang="en-US" altLang="en-US" sz="2800" dirty="0"/>
              <a:t>: </a:t>
            </a:r>
            <a:r>
              <a:rPr lang="en-US" altLang="en-US" sz="2800" u="sng" dirty="0"/>
              <a:t>cell loses water</a:t>
            </a:r>
            <a:endParaRPr lang="en-US" altLang="en-US" sz="2800" dirty="0"/>
          </a:p>
          <a:p>
            <a:pPr lvl="2"/>
            <a:r>
              <a:rPr lang="en-US" altLang="en-US" sz="2800" u="sng" dirty="0"/>
              <a:t>in plants: plasmolysis</a:t>
            </a:r>
            <a:endParaRPr lang="en-US" altLang="en-US" sz="2800" dirty="0"/>
          </a:p>
          <a:p>
            <a:pPr lvl="2"/>
            <a:r>
              <a:rPr lang="en-US" altLang="en-US" sz="2800" dirty="0"/>
              <a:t>in animals: shrinking cell</a:t>
            </a:r>
            <a:r>
              <a:rPr lang="en-US" altLang="en-US" sz="2800" u="sng" dirty="0"/>
              <a:t> </a:t>
            </a:r>
          </a:p>
          <a:p>
            <a:pPr lvl="1"/>
            <a:r>
              <a:rPr lang="en-US" altLang="en-US" sz="2800" u="sng" dirty="0"/>
              <a:t>solution</a:t>
            </a:r>
            <a:r>
              <a:rPr lang="en-US" altLang="en-US" sz="2800" dirty="0"/>
              <a:t>: take up water</a:t>
            </a:r>
          </a:p>
          <a:p>
            <a:endParaRPr lang="en-US" dirty="0"/>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l="56700" r="13499" b="4849"/>
          <a:stretch>
            <a:fillRect/>
          </a:stretch>
        </p:blipFill>
        <p:spPr bwMode="auto">
          <a:xfrm>
            <a:off x="9033741" y="1281545"/>
            <a:ext cx="26733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7"/>
          <p:cNvSpPr>
            <a:spLocks noChangeArrowheads="1"/>
          </p:cNvSpPr>
          <p:nvPr/>
        </p:nvSpPr>
        <p:spPr bwMode="auto">
          <a:xfrm>
            <a:off x="7475826" y="1456267"/>
            <a:ext cx="1824038" cy="917575"/>
          </a:xfrm>
          <a:prstGeom prst="wedgeEllipseCallout">
            <a:avLst>
              <a:gd name="adj1" fmla="val 78287"/>
              <a:gd name="adj2" fmla="val 96019"/>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rgbClr val="0F116A"/>
                </a:solidFill>
                <a:latin typeface="Comic Sans MS" panose="030F0702030302020204" pitchFamily="66" charset="0"/>
                <a:ea typeface="Geneva" pitchFamily="48" charset="-128"/>
              </a:rPr>
              <a:t>I’m shrinking,</a:t>
            </a:r>
            <a:br>
              <a:rPr lang="en-US" altLang="en-US" sz="1800" b="1">
                <a:solidFill>
                  <a:srgbClr val="0F116A"/>
                </a:solidFill>
                <a:latin typeface="Comic Sans MS" panose="030F0702030302020204" pitchFamily="66" charset="0"/>
                <a:ea typeface="Geneva" pitchFamily="48" charset="-128"/>
              </a:rPr>
            </a:br>
            <a:r>
              <a:rPr lang="en-US" altLang="en-US" sz="1800" b="1">
                <a:solidFill>
                  <a:srgbClr val="0F116A"/>
                </a:solidFill>
                <a:latin typeface="Comic Sans MS" panose="030F0702030302020204" pitchFamily="66" charset="0"/>
                <a:ea typeface="Geneva" pitchFamily="48" charset="-128"/>
              </a:rPr>
              <a:t>I’m shrinking</a:t>
            </a:r>
            <a:r>
              <a:rPr lang="en-US" altLang="en-US" sz="1800" b="1" i="1">
                <a:solidFill>
                  <a:srgbClr val="0F116A"/>
                </a:solidFill>
                <a:latin typeface="Comic Sans MS" panose="030F0702030302020204" pitchFamily="66" charset="0"/>
                <a:ea typeface="Geneva" pitchFamily="48" charset="-128"/>
              </a:rPr>
              <a:t>!</a:t>
            </a:r>
            <a:r>
              <a:rPr lang="en-US" altLang="en-US" sz="1800" b="1">
                <a:solidFill>
                  <a:srgbClr val="0F116A"/>
                </a:solidFill>
                <a:latin typeface="Comic Sans MS" panose="030F0702030302020204" pitchFamily="66" charset="0"/>
                <a:ea typeface="Geneva" pitchFamily="48" charset="-128"/>
              </a:rPr>
              <a:t> </a:t>
            </a:r>
          </a:p>
        </p:txBody>
      </p:sp>
      <p:sp>
        <p:nvSpPr>
          <p:cNvPr id="6" name="AutoShape 6"/>
          <p:cNvSpPr>
            <a:spLocks noChangeArrowheads="1"/>
          </p:cNvSpPr>
          <p:nvPr/>
        </p:nvSpPr>
        <p:spPr bwMode="auto">
          <a:xfrm>
            <a:off x="7882948" y="3948545"/>
            <a:ext cx="1890713" cy="811213"/>
          </a:xfrm>
          <a:prstGeom prst="wedgeEllipseCallout">
            <a:avLst>
              <a:gd name="adj1" fmla="val 52014"/>
              <a:gd name="adj2" fmla="val 85616"/>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rgbClr val="0F116A"/>
                </a:solidFill>
                <a:latin typeface="Comic Sans MS" panose="030F0702030302020204" pitchFamily="66" charset="0"/>
                <a:ea typeface="Geneva" pitchFamily="48" charset="-128"/>
              </a:rPr>
              <a:t>I will</a:t>
            </a:r>
            <a:br>
              <a:rPr lang="en-US" altLang="en-US" sz="1800" b="1">
                <a:solidFill>
                  <a:srgbClr val="0F116A"/>
                </a:solidFill>
                <a:latin typeface="Comic Sans MS" panose="030F0702030302020204" pitchFamily="66" charset="0"/>
                <a:ea typeface="Geneva" pitchFamily="48" charset="-128"/>
              </a:rPr>
            </a:br>
            <a:r>
              <a:rPr lang="en-US" altLang="en-US" sz="1800" b="1">
                <a:solidFill>
                  <a:srgbClr val="0F116A"/>
                </a:solidFill>
                <a:latin typeface="Comic Sans MS" panose="030F0702030302020204" pitchFamily="66" charset="0"/>
                <a:ea typeface="Geneva" pitchFamily="48" charset="-128"/>
              </a:rPr>
              <a:t>survive</a:t>
            </a:r>
            <a:r>
              <a:rPr lang="en-US" altLang="en-US" sz="1800" b="1" i="1">
                <a:solidFill>
                  <a:srgbClr val="0F116A"/>
                </a:solidFill>
                <a:latin typeface="Comic Sans MS" panose="030F0702030302020204" pitchFamily="66" charset="0"/>
                <a:ea typeface="Geneva" pitchFamily="48" charset="-128"/>
              </a:rPr>
              <a:t>!</a:t>
            </a:r>
            <a:r>
              <a:rPr lang="en-US" altLang="en-US" sz="1800" b="1">
                <a:solidFill>
                  <a:srgbClr val="0F116A"/>
                </a:solidFill>
                <a:latin typeface="Comic Sans MS" panose="030F0702030302020204" pitchFamily="66" charset="0"/>
                <a:ea typeface="Geneva" pitchFamily="48" charset="-128"/>
              </a:rPr>
              <a:t> </a:t>
            </a:r>
          </a:p>
        </p:txBody>
      </p:sp>
    </p:spTree>
    <p:extLst>
      <p:ext uri="{BB962C8B-B14F-4D97-AF65-F5344CB8AC3E}">
        <p14:creationId xmlns:p14="http://schemas.microsoft.com/office/powerpoint/2010/main" val="424827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String"/>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4018"/>
            <a:ext cx="10131425" cy="1456267"/>
          </a:xfrm>
        </p:spPr>
        <p:txBody>
          <a:bodyPr/>
          <a:lstStyle/>
          <a:p>
            <a:pPr algn="ctr"/>
            <a:r>
              <a:rPr lang="en-US" altLang="en-US" dirty="0"/>
              <a:t>Keeping right amount of water in cell</a:t>
            </a:r>
            <a:endParaRPr lang="en-US" dirty="0"/>
          </a:p>
        </p:txBody>
      </p:sp>
      <p:sp>
        <p:nvSpPr>
          <p:cNvPr id="3" name="Content Placeholder 2"/>
          <p:cNvSpPr>
            <a:spLocks noGrp="1"/>
          </p:cNvSpPr>
          <p:nvPr>
            <p:ph idx="1"/>
          </p:nvPr>
        </p:nvSpPr>
        <p:spPr>
          <a:xfrm>
            <a:off x="1" y="727364"/>
            <a:ext cx="8125690" cy="6130636"/>
          </a:xfrm>
        </p:spPr>
        <p:txBody>
          <a:bodyPr/>
          <a:lstStyle/>
          <a:p>
            <a:pPr>
              <a:lnSpc>
                <a:spcPct val="90000"/>
              </a:lnSpc>
            </a:pPr>
            <a:r>
              <a:rPr lang="en-US" altLang="en-US" sz="2800" u="sng" dirty="0"/>
              <a:t>Balanced conditions</a:t>
            </a:r>
            <a:endParaRPr lang="en-US" altLang="en-US" sz="2800" dirty="0"/>
          </a:p>
          <a:p>
            <a:pPr lvl="1">
              <a:lnSpc>
                <a:spcPct val="90000"/>
              </a:lnSpc>
            </a:pPr>
            <a:r>
              <a:rPr lang="en-US" altLang="en-US" sz="2800" dirty="0"/>
              <a:t>no difference in concentration of water between cell &amp; environment</a:t>
            </a:r>
          </a:p>
          <a:p>
            <a:pPr lvl="2">
              <a:lnSpc>
                <a:spcPct val="90000"/>
              </a:lnSpc>
            </a:pPr>
            <a:r>
              <a:rPr lang="en-US" altLang="en-US" sz="2800" u="sng" dirty="0"/>
              <a:t>cell in equilibrium</a:t>
            </a:r>
            <a:endParaRPr lang="en-US" altLang="en-US" sz="2800" dirty="0"/>
          </a:p>
          <a:p>
            <a:pPr lvl="2">
              <a:lnSpc>
                <a:spcPct val="90000"/>
              </a:lnSpc>
            </a:pPr>
            <a:r>
              <a:rPr lang="en-US" altLang="en-US" sz="2800" u="sng" dirty="0"/>
              <a:t>example</a:t>
            </a:r>
            <a:r>
              <a:rPr lang="en-US" altLang="en-US" sz="2800" dirty="0"/>
              <a:t>: </a:t>
            </a:r>
            <a:r>
              <a:rPr lang="en-US" altLang="en-US" sz="2800" u="sng" dirty="0"/>
              <a:t>blood</a:t>
            </a:r>
            <a:endParaRPr lang="en-US" altLang="en-US" sz="2800" dirty="0"/>
          </a:p>
          <a:p>
            <a:pPr lvl="2">
              <a:lnSpc>
                <a:spcPct val="90000"/>
              </a:lnSpc>
            </a:pPr>
            <a:r>
              <a:rPr lang="en-US" altLang="en-US" sz="2800" u="sng" dirty="0"/>
              <a:t>problem</a:t>
            </a:r>
            <a:r>
              <a:rPr lang="en-US" altLang="en-US" sz="2800" dirty="0"/>
              <a:t>: none</a:t>
            </a:r>
          </a:p>
          <a:p>
            <a:pPr lvl="3">
              <a:lnSpc>
                <a:spcPct val="90000"/>
              </a:lnSpc>
            </a:pPr>
            <a:r>
              <a:rPr lang="en-US" altLang="en-US" sz="2800" dirty="0"/>
              <a:t>water flows across membrane equally, </a:t>
            </a:r>
            <a:br>
              <a:rPr lang="en-US" altLang="en-US" sz="2800" dirty="0"/>
            </a:br>
            <a:r>
              <a:rPr lang="en-US" altLang="en-US" sz="2800" dirty="0"/>
              <a:t>in both directions</a:t>
            </a:r>
          </a:p>
          <a:p>
            <a:pPr lvl="3">
              <a:lnSpc>
                <a:spcPct val="90000"/>
              </a:lnSpc>
            </a:pPr>
            <a:r>
              <a:rPr lang="en-US" altLang="en-US" sz="2800" dirty="0"/>
              <a:t>volume of cell doesn’t change</a:t>
            </a:r>
          </a:p>
          <a:p>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l="28799" r="43201" b="4849"/>
          <a:stretch>
            <a:fillRect/>
          </a:stretch>
        </p:blipFill>
        <p:spPr bwMode="auto">
          <a:xfrm>
            <a:off x="9544845" y="1365586"/>
            <a:ext cx="2544762"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7"/>
          <p:cNvSpPr>
            <a:spLocks noChangeArrowheads="1"/>
          </p:cNvSpPr>
          <p:nvPr/>
        </p:nvSpPr>
        <p:spPr bwMode="auto">
          <a:xfrm>
            <a:off x="8299017" y="1718877"/>
            <a:ext cx="1638300" cy="811213"/>
          </a:xfrm>
          <a:prstGeom prst="wedgeEllipseCallout">
            <a:avLst>
              <a:gd name="adj1" fmla="val 75000"/>
              <a:gd name="adj2" fmla="val 142759"/>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rgbClr val="0F116A"/>
                </a:solidFill>
                <a:latin typeface="Comic Sans MS" panose="030F0702030302020204" pitchFamily="66" charset="0"/>
                <a:ea typeface="Geneva" pitchFamily="48" charset="-128"/>
              </a:rPr>
              <a:t>That’s</a:t>
            </a:r>
            <a:br>
              <a:rPr lang="en-US" altLang="en-US" sz="1800" b="1">
                <a:solidFill>
                  <a:srgbClr val="0F116A"/>
                </a:solidFill>
                <a:latin typeface="Comic Sans MS" panose="030F0702030302020204" pitchFamily="66" charset="0"/>
                <a:ea typeface="Geneva" pitchFamily="48" charset="-128"/>
              </a:rPr>
            </a:br>
            <a:r>
              <a:rPr lang="en-US" altLang="en-US" sz="1800" b="1">
                <a:solidFill>
                  <a:srgbClr val="0F116A"/>
                </a:solidFill>
                <a:latin typeface="Comic Sans MS" panose="030F0702030302020204" pitchFamily="66" charset="0"/>
                <a:ea typeface="Geneva" pitchFamily="48" charset="-128"/>
              </a:rPr>
              <a:t>better</a:t>
            </a:r>
            <a:r>
              <a:rPr lang="en-US" altLang="en-US" sz="1800" b="1" i="1">
                <a:solidFill>
                  <a:srgbClr val="0F116A"/>
                </a:solidFill>
                <a:latin typeface="Comic Sans MS" panose="030F0702030302020204" pitchFamily="66" charset="0"/>
                <a:ea typeface="Geneva" pitchFamily="48" charset="-128"/>
              </a:rPr>
              <a:t>!</a:t>
            </a:r>
            <a:r>
              <a:rPr lang="en-US" altLang="en-US" sz="1800" b="1">
                <a:solidFill>
                  <a:srgbClr val="0F116A"/>
                </a:solidFill>
                <a:latin typeface="Comic Sans MS" panose="030F0702030302020204" pitchFamily="66" charset="0"/>
                <a:ea typeface="Geneva" pitchFamily="48" charset="-128"/>
              </a:rPr>
              <a:t> </a:t>
            </a:r>
          </a:p>
        </p:txBody>
      </p:sp>
      <p:sp>
        <p:nvSpPr>
          <p:cNvPr id="6" name="AutoShape 6"/>
          <p:cNvSpPr>
            <a:spLocks noChangeArrowheads="1"/>
          </p:cNvSpPr>
          <p:nvPr/>
        </p:nvSpPr>
        <p:spPr bwMode="auto">
          <a:xfrm>
            <a:off x="8046604" y="4276725"/>
            <a:ext cx="1890713" cy="811213"/>
          </a:xfrm>
          <a:prstGeom prst="wedgeEllipseCallout">
            <a:avLst>
              <a:gd name="adj1" fmla="val 54787"/>
              <a:gd name="adj2" fmla="val 103620"/>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solidFill>
                  <a:srgbClr val="0F116A"/>
                </a:solidFill>
                <a:latin typeface="Comic Sans MS" panose="030F0702030302020204" pitchFamily="66" charset="0"/>
                <a:ea typeface="Geneva" pitchFamily="48" charset="-128"/>
              </a:rPr>
              <a:t>I could</a:t>
            </a:r>
            <a:br>
              <a:rPr lang="en-US" altLang="en-US" sz="1800" b="1">
                <a:solidFill>
                  <a:srgbClr val="0F116A"/>
                </a:solidFill>
                <a:latin typeface="Comic Sans MS" panose="030F0702030302020204" pitchFamily="66" charset="0"/>
                <a:ea typeface="Geneva" pitchFamily="48" charset="-128"/>
              </a:rPr>
            </a:br>
            <a:r>
              <a:rPr lang="en-US" altLang="en-US" sz="1800" b="1">
                <a:solidFill>
                  <a:srgbClr val="0F116A"/>
                </a:solidFill>
                <a:latin typeface="Comic Sans MS" panose="030F0702030302020204" pitchFamily="66" charset="0"/>
                <a:ea typeface="Geneva" pitchFamily="48" charset="-128"/>
              </a:rPr>
              <a:t>be better… </a:t>
            </a:r>
          </a:p>
        </p:txBody>
      </p:sp>
    </p:spTree>
    <p:extLst>
      <p:ext uri="{BB962C8B-B14F-4D97-AF65-F5344CB8AC3E}">
        <p14:creationId xmlns:p14="http://schemas.microsoft.com/office/powerpoint/2010/main" val="2057692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Qua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086"/>
            <a:ext cx="10131425" cy="1456267"/>
          </a:xfrm>
        </p:spPr>
        <p:txBody>
          <a:bodyPr/>
          <a:lstStyle/>
          <a:p>
            <a:pPr algn="ctr"/>
            <a:r>
              <a:rPr lang="en-US" b="1" dirty="0" smtClean="0"/>
              <a:t>Osmosis bonus</a:t>
            </a:r>
            <a:endParaRPr lang="en-US" dirty="0"/>
          </a:p>
        </p:txBody>
      </p:sp>
      <p:sp>
        <p:nvSpPr>
          <p:cNvPr id="3" name="Content Placeholder 2"/>
          <p:cNvSpPr>
            <a:spLocks noGrp="1"/>
          </p:cNvSpPr>
          <p:nvPr>
            <p:ph idx="1"/>
          </p:nvPr>
        </p:nvSpPr>
        <p:spPr>
          <a:xfrm>
            <a:off x="1" y="1041990"/>
            <a:ext cx="5852102" cy="5816010"/>
          </a:xfrm>
        </p:spPr>
        <p:txBody>
          <a:bodyPr>
            <a:normAutofit/>
          </a:bodyPr>
          <a:lstStyle/>
          <a:p>
            <a:pPr marL="0" indent="0">
              <a:buNone/>
            </a:pPr>
            <a:r>
              <a:rPr lang="en-US" sz="2800" dirty="0" smtClean="0"/>
              <a:t>Here is a free gem of knowledge from Mr. Chandler…</a:t>
            </a:r>
          </a:p>
          <a:p>
            <a:r>
              <a:rPr lang="en-US" sz="2800" dirty="0" smtClean="0"/>
              <a:t>Plant </a:t>
            </a:r>
            <a:r>
              <a:rPr lang="en-US" sz="2800" dirty="0"/>
              <a:t>cells are enclosed by a rigid cell wall. When the plant cell is placed in a hypotonic solution , it takes up water by osmosis and starts to swell, but the cell wall prevents it from </a:t>
            </a:r>
            <a:r>
              <a:rPr lang="en-US" sz="2800" dirty="0" smtClean="0"/>
              <a:t>bursting unlike an animal cell.</a:t>
            </a:r>
          </a:p>
          <a:p>
            <a:endParaRPr lang="en-US" dirty="0"/>
          </a:p>
          <a:p>
            <a:endParaRPr lang="en-US" dirty="0" smtClean="0"/>
          </a:p>
          <a:p>
            <a:endParaRPr lang="en-US" dirty="0"/>
          </a:p>
        </p:txBody>
      </p:sp>
      <p:pic>
        <p:nvPicPr>
          <p:cNvPr id="6146" name="Picture 2" descr="http://image.slidesharecdn.com/introductiontocellsppt-140922102035-phpapp01/95/cells-and-cell-transports-44-638.jpg?cb=1412284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793" y="1514353"/>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861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086"/>
            <a:ext cx="10131425" cy="1456267"/>
          </a:xfrm>
        </p:spPr>
        <p:txBody>
          <a:bodyPr/>
          <a:lstStyle/>
          <a:p>
            <a:pPr algn="ctr"/>
            <a:r>
              <a:rPr lang="en-US" b="1" dirty="0" smtClean="0"/>
              <a:t>Osmosis bonus</a:t>
            </a:r>
            <a:endParaRPr lang="en-US" dirty="0"/>
          </a:p>
        </p:txBody>
      </p:sp>
      <p:sp>
        <p:nvSpPr>
          <p:cNvPr id="3" name="Content Placeholder 2"/>
          <p:cNvSpPr>
            <a:spLocks noGrp="1"/>
          </p:cNvSpPr>
          <p:nvPr>
            <p:ph idx="1"/>
          </p:nvPr>
        </p:nvSpPr>
        <p:spPr>
          <a:xfrm>
            <a:off x="1" y="1041990"/>
            <a:ext cx="7034644" cy="5712101"/>
          </a:xfrm>
        </p:spPr>
        <p:txBody>
          <a:bodyPr>
            <a:normAutofit/>
          </a:bodyPr>
          <a:lstStyle/>
          <a:p>
            <a:r>
              <a:rPr lang="en-US" sz="2400" b="1" dirty="0"/>
              <a:t>Reverse osmosis</a:t>
            </a:r>
            <a:r>
              <a:rPr lang="en-US" sz="2400" dirty="0"/>
              <a:t> is one of the processes that makes </a:t>
            </a:r>
            <a:r>
              <a:rPr lang="en-US" sz="2400" b="1" dirty="0">
                <a:hlinkClick r:id="rId2"/>
              </a:rPr>
              <a:t>desalination</a:t>
            </a:r>
            <a:r>
              <a:rPr lang="en-US" sz="2400" dirty="0"/>
              <a:t> (or removing salt from seawater) possible. Beyond that, reverse osmosis is used for recycling, wastewater treatment, and can even produce energy</a:t>
            </a:r>
            <a:r>
              <a:rPr lang="en-US" sz="2400" dirty="0" smtClean="0"/>
              <a:t>.</a:t>
            </a:r>
          </a:p>
          <a:p>
            <a:r>
              <a:rPr lang="en-US" sz="2400" dirty="0"/>
              <a:t> </a:t>
            </a:r>
            <a:r>
              <a:rPr lang="en-US" sz="2400" dirty="0" smtClean="0"/>
              <a:t>Reverse </a:t>
            </a:r>
            <a:r>
              <a:rPr lang="en-US" sz="2400" dirty="0"/>
              <a:t>osmosis takes place when pressure applied to a highly concentrated solute solution causes the solvent to pass through a membrane to the lower concentrated solution, leaving a higher concentration of solute on one side, and only solvent on the </a:t>
            </a:r>
            <a:r>
              <a:rPr lang="en-US" sz="2400" dirty="0" smtClean="0"/>
              <a:t>other.</a:t>
            </a:r>
            <a:endParaRPr lang="en-US" sz="2400" dirty="0"/>
          </a:p>
          <a:p>
            <a:endParaRPr lang="en-US" dirty="0" smtClean="0"/>
          </a:p>
        </p:txBody>
      </p:sp>
      <p:pic>
        <p:nvPicPr>
          <p:cNvPr id="7170" name="Picture 2" descr="http://puretecwater.com/images/reverse-osmosis-diagra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266" y="1514353"/>
            <a:ext cx="47148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089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67" y="165923"/>
            <a:ext cx="10131425" cy="1456267"/>
          </a:xfrm>
        </p:spPr>
        <p:txBody>
          <a:bodyPr/>
          <a:lstStyle/>
          <a:p>
            <a:pPr algn="ctr"/>
            <a:r>
              <a:rPr lang="en-US" dirty="0" smtClean="0"/>
              <a:t>Passive Transport review</a:t>
            </a:r>
            <a:endParaRPr lang="en-US" dirty="0"/>
          </a:p>
        </p:txBody>
      </p:sp>
      <p:sp>
        <p:nvSpPr>
          <p:cNvPr id="3" name="Content Placeholder 2"/>
          <p:cNvSpPr>
            <a:spLocks noGrp="1"/>
          </p:cNvSpPr>
          <p:nvPr>
            <p:ph idx="1"/>
          </p:nvPr>
        </p:nvSpPr>
        <p:spPr>
          <a:xfrm>
            <a:off x="1" y="1111827"/>
            <a:ext cx="12022282" cy="5746173"/>
          </a:xfrm>
        </p:spPr>
        <p:txBody>
          <a:bodyPr>
            <a:normAutofit/>
          </a:bodyPr>
          <a:lstStyle/>
          <a:p>
            <a:pPr marL="0" indent="0">
              <a:buClrTx/>
              <a:buNone/>
            </a:pPr>
            <a:r>
              <a:rPr lang="en-US" altLang="en-US" sz="2800" b="1" u="sng" dirty="0" smtClean="0"/>
              <a:t>Diffusion</a:t>
            </a:r>
          </a:p>
          <a:p>
            <a:pPr>
              <a:buClrTx/>
            </a:pPr>
            <a:r>
              <a:rPr lang="en-US" altLang="en-US" sz="2400" dirty="0" smtClean="0"/>
              <a:t>Move </a:t>
            </a:r>
            <a:r>
              <a:rPr lang="en-US" altLang="en-US" sz="2400" dirty="0"/>
              <a:t>from </a:t>
            </a:r>
            <a:r>
              <a:rPr lang="en-US" altLang="en-US" sz="2400" dirty="0">
                <a:solidFill>
                  <a:srgbClr val="CC0000"/>
                </a:solidFill>
              </a:rPr>
              <a:t>HIGH</a:t>
            </a:r>
            <a:r>
              <a:rPr lang="en-US" altLang="en-US" sz="2400" dirty="0"/>
              <a:t> to </a:t>
            </a:r>
            <a:r>
              <a:rPr lang="en-US" altLang="en-US" sz="2400" dirty="0">
                <a:solidFill>
                  <a:srgbClr val="CC0000"/>
                </a:solidFill>
              </a:rPr>
              <a:t>LOW</a:t>
            </a:r>
            <a:r>
              <a:rPr lang="en-US" altLang="en-US" sz="2400" dirty="0"/>
              <a:t> concentration </a:t>
            </a:r>
          </a:p>
          <a:p>
            <a:pPr lvl="1">
              <a:buClrTx/>
            </a:pPr>
            <a:r>
              <a:rPr lang="en-US" altLang="en-US" sz="2400" dirty="0"/>
              <a:t>directly through </a:t>
            </a:r>
            <a:r>
              <a:rPr lang="en-US" altLang="en-US" sz="2400" u="sng" dirty="0">
                <a:solidFill>
                  <a:schemeClr val="tx2"/>
                </a:solidFill>
              </a:rPr>
              <a:t>membrane</a:t>
            </a:r>
            <a:endParaRPr lang="en-US" altLang="en-US" sz="2400" dirty="0"/>
          </a:p>
          <a:p>
            <a:pPr marL="1085850" lvl="2"/>
            <a:r>
              <a:rPr lang="en-US" altLang="en-US" sz="2400" u="sng" dirty="0">
                <a:solidFill>
                  <a:srgbClr val="CC0000"/>
                </a:solidFill>
              </a:rPr>
              <a:t>simple diffusion</a:t>
            </a:r>
            <a:endParaRPr lang="en-US" altLang="en-US" sz="2400" dirty="0"/>
          </a:p>
          <a:p>
            <a:pPr marL="1085850" lvl="2"/>
            <a:r>
              <a:rPr lang="en-US" altLang="en-US" sz="2400" u="sng" dirty="0">
                <a:solidFill>
                  <a:srgbClr val="CC0000"/>
                </a:solidFill>
              </a:rPr>
              <a:t>no energy needed</a:t>
            </a:r>
            <a:endParaRPr lang="en-US" altLang="en-US" sz="2400" dirty="0"/>
          </a:p>
          <a:p>
            <a:pPr lvl="1">
              <a:buClrTx/>
            </a:pPr>
            <a:r>
              <a:rPr lang="en-US" altLang="en-US" sz="2400" dirty="0"/>
              <a:t>help through a </a:t>
            </a:r>
            <a:r>
              <a:rPr lang="en-US" altLang="en-US" sz="2400" u="sng" dirty="0">
                <a:solidFill>
                  <a:schemeClr val="tx2"/>
                </a:solidFill>
              </a:rPr>
              <a:t>protein channel</a:t>
            </a:r>
          </a:p>
          <a:p>
            <a:pPr marL="1085850" lvl="2"/>
            <a:r>
              <a:rPr lang="en-US" altLang="en-US" sz="2400" u="sng" dirty="0">
                <a:solidFill>
                  <a:srgbClr val="CC0000"/>
                </a:solidFill>
              </a:rPr>
              <a:t>facilitated diffusion</a:t>
            </a:r>
            <a:r>
              <a:rPr lang="en-US" altLang="en-US" sz="2400" dirty="0"/>
              <a:t> (with help)</a:t>
            </a:r>
          </a:p>
          <a:p>
            <a:pPr marL="1085850" lvl="2"/>
            <a:r>
              <a:rPr lang="en-US" altLang="en-US" sz="2400" u="sng" dirty="0">
                <a:solidFill>
                  <a:srgbClr val="CC0000"/>
                </a:solidFill>
              </a:rPr>
              <a:t>no energy needed</a:t>
            </a:r>
            <a:endParaRPr lang="en-US" altLang="en-US" sz="2400" dirty="0"/>
          </a:p>
          <a:p>
            <a:endParaRPr lang="en-US" dirty="0"/>
          </a:p>
        </p:txBody>
      </p:sp>
      <p:pic>
        <p:nvPicPr>
          <p:cNvPr id="4" name="Picture 3"/>
          <p:cNvPicPr>
            <a:picLocks noChangeAspect="1"/>
          </p:cNvPicPr>
          <p:nvPr/>
        </p:nvPicPr>
        <p:blipFill>
          <a:blip r:embed="rId2"/>
          <a:stretch>
            <a:fillRect/>
          </a:stretch>
        </p:blipFill>
        <p:spPr>
          <a:xfrm>
            <a:off x="5188688" y="3193706"/>
            <a:ext cx="6713521" cy="3241830"/>
          </a:xfrm>
          <a:prstGeom prst="rect">
            <a:avLst/>
          </a:prstGeom>
        </p:spPr>
      </p:pic>
    </p:spTree>
    <p:extLst>
      <p:ext uri="{BB962C8B-B14F-4D97-AF65-F5344CB8AC3E}">
        <p14:creationId xmlns:p14="http://schemas.microsoft.com/office/powerpoint/2010/main" val="26285731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292486"/>
            <a:ext cx="10131425" cy="1456267"/>
          </a:xfrm>
        </p:spPr>
        <p:txBody>
          <a:bodyPr/>
          <a:lstStyle/>
          <a:p>
            <a:pPr algn="ctr"/>
            <a:r>
              <a:rPr lang="en-US" altLang="en-US" dirty="0"/>
              <a:t>Active transport</a:t>
            </a:r>
            <a:endParaRPr lang="en-US" dirty="0"/>
          </a:p>
        </p:txBody>
      </p:sp>
      <p:sp>
        <p:nvSpPr>
          <p:cNvPr id="3" name="Content Placeholder 2"/>
          <p:cNvSpPr>
            <a:spLocks noGrp="1"/>
          </p:cNvSpPr>
          <p:nvPr>
            <p:ph idx="1"/>
          </p:nvPr>
        </p:nvSpPr>
        <p:spPr>
          <a:xfrm>
            <a:off x="1" y="1091045"/>
            <a:ext cx="10817226" cy="4700155"/>
          </a:xfrm>
        </p:spPr>
        <p:txBody>
          <a:bodyPr>
            <a:normAutofit/>
          </a:bodyPr>
          <a:lstStyle/>
          <a:p>
            <a:r>
              <a:rPr lang="en-US" altLang="en-US" sz="2800" dirty="0"/>
              <a:t>Cells may need molecules to move </a:t>
            </a:r>
            <a:r>
              <a:rPr lang="en-US" altLang="en-US" sz="2800" i="1" u="sng" dirty="0">
                <a:solidFill>
                  <a:srgbClr val="CC0000"/>
                </a:solidFill>
              </a:rPr>
              <a:t>against</a:t>
            </a:r>
            <a:r>
              <a:rPr lang="en-US" altLang="en-US" sz="2800" dirty="0"/>
              <a:t> concentration “hill”</a:t>
            </a:r>
          </a:p>
          <a:p>
            <a:pPr lvl="1"/>
            <a:r>
              <a:rPr lang="en-US" altLang="en-US" sz="2800" dirty="0"/>
              <a:t>need to pump “uphill”</a:t>
            </a:r>
          </a:p>
          <a:p>
            <a:pPr marL="1085850" lvl="2"/>
            <a:r>
              <a:rPr lang="en-US" altLang="en-US" sz="2800" dirty="0"/>
              <a:t>from </a:t>
            </a:r>
            <a:r>
              <a:rPr lang="en-US" altLang="en-US" sz="2800" u="sng" dirty="0">
                <a:solidFill>
                  <a:srgbClr val="CC0000"/>
                </a:solidFill>
              </a:rPr>
              <a:t>LOW</a:t>
            </a:r>
            <a:r>
              <a:rPr lang="en-US" altLang="en-US" sz="2800" dirty="0"/>
              <a:t> to </a:t>
            </a:r>
            <a:r>
              <a:rPr lang="en-US" altLang="en-US" sz="2800" u="sng" dirty="0">
                <a:solidFill>
                  <a:srgbClr val="CC0000"/>
                </a:solidFill>
              </a:rPr>
              <a:t>HIGH</a:t>
            </a:r>
            <a:r>
              <a:rPr lang="en-US" altLang="en-US" sz="2800" dirty="0">
                <a:solidFill>
                  <a:srgbClr val="FF0000"/>
                </a:solidFill>
              </a:rPr>
              <a:t> </a:t>
            </a:r>
            <a:r>
              <a:rPr lang="en-US" altLang="en-US" sz="2800" dirty="0"/>
              <a:t>using energy</a:t>
            </a:r>
          </a:p>
          <a:p>
            <a:pPr lvl="1"/>
            <a:r>
              <a:rPr lang="en-US" altLang="en-US" sz="2800" u="sng" dirty="0">
                <a:solidFill>
                  <a:srgbClr val="CC0000"/>
                </a:solidFill>
              </a:rPr>
              <a:t>protein </a:t>
            </a:r>
            <a:r>
              <a:rPr lang="en-US" altLang="en-US" sz="2800" u="sng" dirty="0" smtClean="0">
                <a:solidFill>
                  <a:srgbClr val="CC0000"/>
                </a:solidFill>
              </a:rPr>
              <a:t>pumps and </a:t>
            </a:r>
          </a:p>
          <a:p>
            <a:pPr marL="457200" lvl="1" indent="0">
              <a:buNone/>
            </a:pPr>
            <a:r>
              <a:rPr lang="en-US" altLang="en-US" sz="2800" u="sng" dirty="0">
                <a:solidFill>
                  <a:srgbClr val="CC0000"/>
                </a:solidFill>
              </a:rPr>
              <a:t>c</a:t>
            </a:r>
            <a:r>
              <a:rPr lang="en-US" altLang="en-US" sz="2800" u="sng" dirty="0" smtClean="0">
                <a:solidFill>
                  <a:srgbClr val="CC0000"/>
                </a:solidFill>
              </a:rPr>
              <a:t>arrier proteins.</a:t>
            </a:r>
            <a:endParaRPr lang="en-US" altLang="en-US" sz="2800" dirty="0"/>
          </a:p>
          <a:p>
            <a:pPr lvl="1"/>
            <a:r>
              <a:rPr lang="en-US" altLang="en-US" sz="2800" u="sng" dirty="0">
                <a:solidFill>
                  <a:srgbClr val="CC0000"/>
                </a:solidFill>
              </a:rPr>
              <a:t>requires </a:t>
            </a:r>
            <a:r>
              <a:rPr lang="en-US" altLang="en-US" sz="2800" u="sng" dirty="0" smtClean="0">
                <a:solidFill>
                  <a:srgbClr val="CC0000"/>
                </a:solidFill>
              </a:rPr>
              <a:t>energy (ATP)</a:t>
            </a:r>
          </a:p>
          <a:p>
            <a:pPr marL="457200" lvl="1" indent="0">
              <a:buNone/>
            </a:pPr>
            <a:r>
              <a:rPr lang="en-US" altLang="en-US" sz="2800" dirty="0" smtClean="0"/>
              <a:t>(because its against </a:t>
            </a:r>
          </a:p>
          <a:p>
            <a:pPr marL="457200" lvl="1" indent="0">
              <a:buNone/>
            </a:pPr>
            <a:r>
              <a:rPr lang="en-US" altLang="en-US" sz="2800" dirty="0" smtClean="0"/>
              <a:t>the law of entropy)</a:t>
            </a:r>
            <a:endParaRPr lang="en-US" altLang="en-US" sz="2800" dirty="0"/>
          </a:p>
          <a:p>
            <a:pPr marL="800100" lvl="2" indent="0">
              <a:buNone/>
            </a:pPr>
            <a:endParaRPr lang="en-US" altLang="en-US" sz="2800" dirty="0"/>
          </a:p>
          <a:p>
            <a:endParaRPr lang="en-US" dirty="0"/>
          </a:p>
        </p:txBody>
      </p:sp>
      <p:pic>
        <p:nvPicPr>
          <p:cNvPr id="5" name="Picture 4"/>
          <p:cNvPicPr>
            <a:picLocks noChangeAspect="1"/>
          </p:cNvPicPr>
          <p:nvPr/>
        </p:nvPicPr>
        <p:blipFill>
          <a:blip r:embed="rId2"/>
          <a:stretch>
            <a:fillRect/>
          </a:stretch>
        </p:blipFill>
        <p:spPr>
          <a:xfrm>
            <a:off x="4032971" y="2928504"/>
            <a:ext cx="7991475" cy="3695700"/>
          </a:xfrm>
          <a:prstGeom prst="rect">
            <a:avLst/>
          </a:prstGeom>
        </p:spPr>
      </p:pic>
    </p:spTree>
    <p:extLst>
      <p:ext uri="{BB962C8B-B14F-4D97-AF65-F5344CB8AC3E}">
        <p14:creationId xmlns:p14="http://schemas.microsoft.com/office/powerpoint/2010/main" val="14559161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Transport summary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539"/>
          <a:stretch>
            <a:fillRect/>
          </a:stretch>
        </p:blipFill>
        <p:spPr bwMode="auto">
          <a:xfrm>
            <a:off x="2224918" y="1809028"/>
            <a:ext cx="7053189" cy="481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6659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111"/>
            <a:ext cx="10131425" cy="1456267"/>
          </a:xfrm>
        </p:spPr>
        <p:txBody>
          <a:bodyPr/>
          <a:lstStyle/>
          <a:p>
            <a:pPr algn="ctr"/>
            <a:r>
              <a:rPr lang="en-US" dirty="0" smtClean="0"/>
              <a:t>Endocytosis and exocytosis</a:t>
            </a:r>
            <a:endParaRPr lang="en-US" dirty="0"/>
          </a:p>
        </p:txBody>
      </p:sp>
      <p:sp>
        <p:nvSpPr>
          <p:cNvPr id="3" name="Content Placeholder 2"/>
          <p:cNvSpPr>
            <a:spLocks noGrp="1"/>
          </p:cNvSpPr>
          <p:nvPr>
            <p:ph idx="1"/>
          </p:nvPr>
        </p:nvSpPr>
        <p:spPr>
          <a:xfrm>
            <a:off x="685801" y="645776"/>
            <a:ext cx="10131425" cy="3649133"/>
          </a:xfrm>
        </p:spPr>
        <p:txBody>
          <a:bodyPr>
            <a:normAutofit/>
          </a:bodyPr>
          <a:lstStyle/>
          <a:p>
            <a:r>
              <a:rPr lang="en-US" sz="2400" dirty="0" smtClean="0"/>
              <a:t>Endocytosis</a:t>
            </a:r>
          </a:p>
          <a:p>
            <a:pPr lvl="1"/>
            <a:r>
              <a:rPr lang="en-US" sz="2400" dirty="0" smtClean="0"/>
              <a:t>“In-do-</a:t>
            </a:r>
            <a:r>
              <a:rPr lang="en-US" sz="2400" dirty="0" err="1" smtClean="0"/>
              <a:t>cyto</a:t>
            </a:r>
            <a:r>
              <a:rPr lang="en-US" sz="2400" dirty="0" smtClean="0"/>
              <a:t>” Into the cytoplasm</a:t>
            </a:r>
          </a:p>
          <a:p>
            <a:pPr lvl="1"/>
            <a:r>
              <a:rPr lang="en-US" sz="2400" dirty="0" smtClean="0"/>
              <a:t>Portion of cell membrane folds inward and pinches off.</a:t>
            </a:r>
          </a:p>
          <a:p>
            <a:pPr lvl="1"/>
            <a:r>
              <a:rPr lang="en-US" sz="2400" dirty="0" smtClean="0"/>
              <a:t>Enclosed material is now contained e in a vesicle inside the cell.</a:t>
            </a:r>
          </a:p>
          <a:p>
            <a:pPr lvl="2"/>
            <a:r>
              <a:rPr lang="en-US" sz="2400" dirty="0" smtClean="0"/>
              <a:t>Example is some white blood cells engulf invading bacteria by this process.</a:t>
            </a:r>
            <a:endParaRPr lang="en-US" sz="2400" dirty="0"/>
          </a:p>
        </p:txBody>
      </p:sp>
      <p:pic>
        <p:nvPicPr>
          <p:cNvPr id="1026" name="Picture 2" descr="https://classconnection.s3.amazonaws.com/313/flashcards/653952/jpg/endocy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231" y="3595255"/>
            <a:ext cx="6951806" cy="311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005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111"/>
            <a:ext cx="10131425" cy="1456267"/>
          </a:xfrm>
        </p:spPr>
        <p:txBody>
          <a:bodyPr/>
          <a:lstStyle/>
          <a:p>
            <a:pPr algn="ctr"/>
            <a:r>
              <a:rPr lang="en-US" dirty="0" smtClean="0"/>
              <a:t>Endocytosis and exocytosis</a:t>
            </a:r>
            <a:endParaRPr lang="en-US" dirty="0"/>
          </a:p>
        </p:txBody>
      </p:sp>
      <p:sp>
        <p:nvSpPr>
          <p:cNvPr id="3" name="Content Placeholder 2"/>
          <p:cNvSpPr>
            <a:spLocks noGrp="1"/>
          </p:cNvSpPr>
          <p:nvPr>
            <p:ph idx="1"/>
          </p:nvPr>
        </p:nvSpPr>
        <p:spPr>
          <a:xfrm>
            <a:off x="0" y="566208"/>
            <a:ext cx="5527964" cy="6291792"/>
          </a:xfrm>
        </p:spPr>
        <p:txBody>
          <a:bodyPr>
            <a:noAutofit/>
          </a:bodyPr>
          <a:lstStyle/>
          <a:p>
            <a:r>
              <a:rPr lang="en-US" sz="2400" dirty="0" smtClean="0"/>
              <a:t>Exocytosis</a:t>
            </a:r>
          </a:p>
          <a:p>
            <a:pPr lvl="1"/>
            <a:r>
              <a:rPr lang="en-US" sz="2400" dirty="0" smtClean="0"/>
              <a:t>“Ex-o-</a:t>
            </a:r>
            <a:r>
              <a:rPr lang="en-US" sz="2400" dirty="0" err="1" smtClean="0"/>
              <a:t>cyto</a:t>
            </a:r>
            <a:r>
              <a:rPr lang="en-US" sz="2400" dirty="0" smtClean="0"/>
              <a:t>” Exit the cytoplasm</a:t>
            </a:r>
          </a:p>
          <a:p>
            <a:pPr lvl="1"/>
            <a:r>
              <a:rPr lang="en-US" sz="2400" dirty="0" smtClean="0"/>
              <a:t>Opposite of endocytosis</a:t>
            </a:r>
          </a:p>
          <a:p>
            <a:pPr lvl="1"/>
            <a:r>
              <a:rPr lang="en-US" sz="2400" dirty="0" smtClean="0"/>
              <a:t>A vesicle fuses its membrane with the cell membrane, inside the cell.</a:t>
            </a:r>
          </a:p>
          <a:p>
            <a:pPr lvl="1"/>
            <a:r>
              <a:rPr lang="en-US" sz="2400" dirty="0" smtClean="0"/>
              <a:t>The vesicles contents are dumped out of the cell.	</a:t>
            </a:r>
          </a:p>
          <a:p>
            <a:pPr lvl="2"/>
            <a:r>
              <a:rPr lang="en-US" sz="2400" dirty="0" smtClean="0"/>
              <a:t>Examples are the hormones released by endocrine cells and the chemicals (neurotransmitters) that neuron cells use to signal one another.</a:t>
            </a:r>
            <a:endParaRPr lang="en-US" sz="2400" dirty="0"/>
          </a:p>
        </p:txBody>
      </p:sp>
      <p:pic>
        <p:nvPicPr>
          <p:cNvPr id="2050" name="Picture 2" descr="http://i.stack.imgur.com/39bA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964" y="1616603"/>
            <a:ext cx="6372225"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450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521590"/>
            <a:ext cx="12238255" cy="5650610"/>
          </a:xfrm>
          <a:prstGeom prst="rect">
            <a:avLst/>
          </a:prstGeom>
        </p:spPr>
      </p:pic>
    </p:spTree>
    <p:extLst>
      <p:ext uri="{BB962C8B-B14F-4D97-AF65-F5344CB8AC3E}">
        <p14:creationId xmlns:p14="http://schemas.microsoft.com/office/powerpoint/2010/main" val="12446858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Structure</a:t>
            </a:r>
            <a:endParaRPr lang="en-US" dirty="0"/>
          </a:p>
        </p:txBody>
      </p:sp>
      <p:sp>
        <p:nvSpPr>
          <p:cNvPr id="3" name="Content Placeholder 2"/>
          <p:cNvSpPr>
            <a:spLocks noGrp="1"/>
          </p:cNvSpPr>
          <p:nvPr>
            <p:ph idx="1"/>
          </p:nvPr>
        </p:nvSpPr>
        <p:spPr/>
        <p:txBody>
          <a:bodyPr/>
          <a:lstStyle/>
          <a:p>
            <a:r>
              <a:rPr lang="en-US" altLang="en-US" sz="2800" dirty="0"/>
              <a:t>How do you build a barrier that keeps the watery contents of the cell separate from the watery environment?</a:t>
            </a:r>
            <a:endParaRPr lang="en-US" altLang="en-US" sz="2800" dirty="0">
              <a:solidFill>
                <a:srgbClr val="CC0000"/>
              </a:solidFill>
            </a:endParaRPr>
          </a:p>
          <a:p>
            <a:r>
              <a:rPr lang="en-US" altLang="en-US" sz="2800" b="1" dirty="0">
                <a:solidFill>
                  <a:srgbClr val="CC0000"/>
                </a:solidFill>
                <a:sym typeface="Symbol" panose="05050102010706020507" pitchFamily="18" charset="2"/>
              </a:rPr>
              <a:t>What substance do you know that doesn’t mix with water</a:t>
            </a:r>
            <a:r>
              <a:rPr lang="en-US" altLang="en-US" sz="2800" b="1" dirty="0" smtClean="0">
                <a:solidFill>
                  <a:srgbClr val="CC0000"/>
                </a:solidFill>
                <a:sym typeface="Symbol" panose="05050102010706020507" pitchFamily="18" charset="2"/>
              </a:rPr>
              <a:t>?</a:t>
            </a:r>
          </a:p>
          <a:p>
            <a:pPr fontAlgn="base"/>
            <a:r>
              <a:rPr lang="en-US" sz="2800" dirty="0"/>
              <a:t>Made up of:</a:t>
            </a:r>
          </a:p>
          <a:p>
            <a:pPr lvl="1" fontAlgn="base"/>
            <a:r>
              <a:rPr lang="en-US" sz="2400" dirty="0"/>
              <a:t>Phospholipids</a:t>
            </a:r>
          </a:p>
          <a:p>
            <a:pPr lvl="1" fontAlgn="base"/>
            <a:r>
              <a:rPr lang="en-US" sz="2400" dirty="0"/>
              <a:t>Proteins</a:t>
            </a:r>
          </a:p>
          <a:p>
            <a:endParaRPr lang="en-US" altLang="en-US" b="1" dirty="0">
              <a:solidFill>
                <a:srgbClr val="0F116A"/>
              </a:solidFill>
            </a:endParaRPr>
          </a:p>
          <a:p>
            <a:endParaRPr lang="en-US" dirty="0"/>
          </a:p>
        </p:txBody>
      </p:sp>
      <p:pic>
        <p:nvPicPr>
          <p:cNvPr id="2050" name="Picture 2" descr="http://medcell.med.yale.edu/lectures/images/membrane_bil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494" y="3611138"/>
            <a:ext cx="3295642" cy="30806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udy.com/cimages/multimages/16/fluidmosa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729" y="4167058"/>
            <a:ext cx="3676941" cy="2524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0352959" y="2552700"/>
            <a:ext cx="1571625" cy="1752600"/>
          </a:xfrm>
          <a:prstGeom prst="rect">
            <a:avLst/>
          </a:prstGeom>
        </p:spPr>
      </p:pic>
    </p:spTree>
    <p:extLst>
      <p:ext uri="{BB962C8B-B14F-4D97-AF65-F5344CB8AC3E}">
        <p14:creationId xmlns:p14="http://schemas.microsoft.com/office/powerpoint/2010/main" val="40326889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7145"/>
            <a:ext cx="10131425" cy="1456267"/>
          </a:xfrm>
        </p:spPr>
        <p:txBody>
          <a:bodyPr/>
          <a:lstStyle/>
          <a:p>
            <a:pPr algn="ctr"/>
            <a:r>
              <a:rPr lang="en-US" dirty="0" smtClean="0"/>
              <a:t>Cellular Communication</a:t>
            </a:r>
            <a:endParaRPr lang="en-US" dirty="0"/>
          </a:p>
        </p:txBody>
      </p:sp>
      <p:sp>
        <p:nvSpPr>
          <p:cNvPr id="3" name="Content Placeholder 2"/>
          <p:cNvSpPr>
            <a:spLocks noGrp="1"/>
          </p:cNvSpPr>
          <p:nvPr>
            <p:ph idx="1"/>
          </p:nvPr>
        </p:nvSpPr>
        <p:spPr>
          <a:xfrm>
            <a:off x="0" y="800099"/>
            <a:ext cx="12191999" cy="6317673"/>
          </a:xfrm>
        </p:spPr>
        <p:txBody>
          <a:bodyPr>
            <a:normAutofit lnSpcReduction="10000"/>
          </a:bodyPr>
          <a:lstStyle/>
          <a:p>
            <a:r>
              <a:rPr lang="en-US" sz="2400" dirty="0" smtClean="0"/>
              <a:t>Cells of multicellular organisms communicate with one another in order to coordinate their activities.</a:t>
            </a:r>
          </a:p>
          <a:p>
            <a:r>
              <a:rPr lang="en-US" sz="2400" dirty="0" smtClean="0"/>
              <a:t>The “messages” they send to each other take the form of molecules.</a:t>
            </a:r>
          </a:p>
          <a:p>
            <a:pPr lvl="1"/>
            <a:r>
              <a:rPr lang="en-US" sz="2400" dirty="0" smtClean="0"/>
              <a:t>Example: nerve cells send molecules to muscle cells that tell them to contract</a:t>
            </a:r>
          </a:p>
          <a:p>
            <a:r>
              <a:rPr lang="en-US" sz="2400" dirty="0" smtClean="0"/>
              <a:t>In plants and animals, special structures allow very local messages to pass directly from one cell to an adjacent cell.</a:t>
            </a:r>
          </a:p>
          <a:p>
            <a:pPr lvl="1"/>
            <a:r>
              <a:rPr lang="en-US" sz="2400" dirty="0" smtClean="0"/>
              <a:t>Like tossing a note from one room in your house to another.</a:t>
            </a:r>
          </a:p>
          <a:p>
            <a:r>
              <a:rPr lang="en-US" sz="2400" dirty="0" smtClean="0"/>
              <a:t>Special “doorways” allow the message molecules to move from one cell to another.</a:t>
            </a:r>
          </a:p>
          <a:p>
            <a:pPr lvl="1"/>
            <a:r>
              <a:rPr lang="en-US" sz="2400" dirty="0" smtClean="0"/>
              <a:t>In animal cells the doorways are called </a:t>
            </a:r>
            <a:r>
              <a:rPr lang="en-US" sz="2400" b="1" u="sng" dirty="0" smtClean="0"/>
              <a:t>Gap Junctions</a:t>
            </a:r>
            <a:r>
              <a:rPr lang="en-US" sz="2400" dirty="0" smtClean="0"/>
              <a:t>.</a:t>
            </a:r>
          </a:p>
          <a:p>
            <a:pPr lvl="1"/>
            <a:r>
              <a:rPr lang="en-US" sz="2400" dirty="0" smtClean="0"/>
              <a:t>In plants they are called Plasmodesmata.</a:t>
            </a:r>
          </a:p>
          <a:p>
            <a:r>
              <a:rPr lang="en-US" sz="2400" dirty="0" smtClean="0"/>
              <a:t>For communication over longer distances, message molecules travel to target cells through the bloodstream or other medium.</a:t>
            </a:r>
          </a:p>
          <a:p>
            <a:pPr lvl="1"/>
            <a:r>
              <a:rPr lang="en-US" sz="2400" dirty="0" smtClean="0"/>
              <a:t>This is like sending a message through the mail but instead of mail carriers and routes, the message floats around until it eventually finds the right mailbox.</a:t>
            </a:r>
          </a:p>
          <a:p>
            <a:pPr lvl="1"/>
            <a:endParaRPr lang="en-US" dirty="0" smtClean="0"/>
          </a:p>
        </p:txBody>
      </p:sp>
    </p:spTree>
    <p:extLst>
      <p:ext uri="{BB962C8B-B14F-4D97-AF65-F5344CB8AC3E}">
        <p14:creationId xmlns:p14="http://schemas.microsoft.com/office/powerpoint/2010/main" val="15714766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8208" y="0"/>
            <a:ext cx="11710555" cy="6843655"/>
          </a:xfrm>
          <a:prstGeom prst="rect">
            <a:avLst/>
          </a:prstGeom>
        </p:spPr>
      </p:pic>
    </p:spTree>
    <p:extLst>
      <p:ext uri="{BB962C8B-B14F-4D97-AF65-F5344CB8AC3E}">
        <p14:creationId xmlns:p14="http://schemas.microsoft.com/office/powerpoint/2010/main" val="8911925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7" y="0"/>
            <a:ext cx="10131425" cy="1456267"/>
          </a:xfrm>
        </p:spPr>
        <p:txBody>
          <a:bodyPr/>
          <a:lstStyle/>
          <a:p>
            <a:pPr algn="ctr"/>
            <a:r>
              <a:rPr lang="en-US" dirty="0"/>
              <a:t>Cellular Communication</a:t>
            </a:r>
          </a:p>
        </p:txBody>
      </p:sp>
      <p:sp>
        <p:nvSpPr>
          <p:cNvPr id="3" name="Content Placeholder 2"/>
          <p:cNvSpPr>
            <a:spLocks noGrp="1"/>
          </p:cNvSpPr>
          <p:nvPr>
            <p:ph idx="1"/>
          </p:nvPr>
        </p:nvSpPr>
        <p:spPr>
          <a:xfrm>
            <a:off x="0" y="654627"/>
            <a:ext cx="12191999" cy="5527964"/>
          </a:xfrm>
        </p:spPr>
        <p:txBody>
          <a:bodyPr>
            <a:normAutofit/>
          </a:bodyPr>
          <a:lstStyle/>
          <a:p>
            <a:r>
              <a:rPr lang="en-US" sz="2400" dirty="0" smtClean="0"/>
              <a:t>When the message molecule reaches its target cell, it binds to a protein called a </a:t>
            </a:r>
            <a:r>
              <a:rPr lang="en-US" sz="2400" b="1" dirty="0" smtClean="0"/>
              <a:t>receptor</a:t>
            </a:r>
            <a:r>
              <a:rPr lang="en-US" sz="2400" dirty="0" smtClean="0"/>
              <a:t>.</a:t>
            </a:r>
          </a:p>
          <a:p>
            <a:r>
              <a:rPr lang="en-US" sz="2400" dirty="0" smtClean="0"/>
              <a:t>Some receptors are membrane proteins and others are inside the cell.</a:t>
            </a:r>
          </a:p>
          <a:p>
            <a:pPr lvl="1"/>
            <a:r>
              <a:rPr lang="en-US" sz="2400" dirty="0" smtClean="0"/>
              <a:t>Either way the receptor are extremely specific to the molecule they bind to. Like a lock and key.</a:t>
            </a:r>
          </a:p>
          <a:p>
            <a:r>
              <a:rPr lang="en-US" sz="2400" dirty="0" smtClean="0"/>
              <a:t>The binding of a message molecule to its receptor sets off a series of chemical reactions that ultimately results in the target cells response to the message.</a:t>
            </a:r>
          </a:p>
          <a:p>
            <a:pPr lvl="1"/>
            <a:r>
              <a:rPr lang="en-US" sz="2400" dirty="0" smtClean="0"/>
              <a:t>Example: a cell may receive a signal to grow and divide. This is a normally controlled process but in cancer cells the communication disrupted and the signal is sent continuously letting the cancer cell grow out of control.</a:t>
            </a:r>
            <a:endParaRPr lang="en-US" sz="2400" dirty="0"/>
          </a:p>
        </p:txBody>
      </p:sp>
    </p:spTree>
    <p:extLst>
      <p:ext uri="{BB962C8B-B14F-4D97-AF65-F5344CB8AC3E}">
        <p14:creationId xmlns:p14="http://schemas.microsoft.com/office/powerpoint/2010/main" val="13560523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23555" y="0"/>
            <a:ext cx="8853054" cy="6898904"/>
          </a:xfrm>
          <a:prstGeom prst="rect">
            <a:avLst/>
          </a:prstGeom>
        </p:spPr>
      </p:pic>
    </p:spTree>
    <p:extLst>
      <p:ext uri="{BB962C8B-B14F-4D97-AF65-F5344CB8AC3E}">
        <p14:creationId xmlns:p14="http://schemas.microsoft.com/office/powerpoint/2010/main" val="29486439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Cellular Communication</a:t>
            </a:r>
            <a:endParaRPr lang="en-US" dirty="0"/>
          </a:p>
        </p:txBody>
      </p:sp>
      <p:sp>
        <p:nvSpPr>
          <p:cNvPr id="3" name="Content Placeholder 2"/>
          <p:cNvSpPr>
            <a:spLocks noGrp="1"/>
          </p:cNvSpPr>
          <p:nvPr>
            <p:ph idx="1"/>
          </p:nvPr>
        </p:nvSpPr>
        <p:spPr/>
        <p:txBody>
          <a:bodyPr/>
          <a:lstStyle/>
          <a:p>
            <a:r>
              <a:rPr lang="en-US" dirty="0">
                <a:hlinkClick r:id="rId2"/>
              </a:rPr>
              <a:t>http://learn.genetics.utah.edu/content</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8430666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Extension</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Why Does Diffusion Limit the Size of Cells?</a:t>
            </a:r>
            <a:endParaRPr lang="en-US" sz="4000" dirty="0"/>
          </a:p>
        </p:txBody>
      </p:sp>
    </p:spTree>
    <p:extLst>
      <p:ext uri="{BB962C8B-B14F-4D97-AF65-F5344CB8AC3E}">
        <p14:creationId xmlns:p14="http://schemas.microsoft.com/office/powerpoint/2010/main" val="16269840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965295"/>
          </a:xfrm>
          <a:prstGeom prst="rect">
            <a:avLst/>
          </a:prstGeom>
        </p:spPr>
      </p:pic>
    </p:spTree>
    <p:extLst>
      <p:ext uri="{BB962C8B-B14F-4D97-AF65-F5344CB8AC3E}">
        <p14:creationId xmlns:p14="http://schemas.microsoft.com/office/powerpoint/2010/main" val="23392678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86276"/>
          </a:xfrm>
          <a:prstGeom prst="rect">
            <a:avLst/>
          </a:prstGeom>
        </p:spPr>
      </p:pic>
    </p:spTree>
    <p:extLst>
      <p:ext uri="{BB962C8B-B14F-4D97-AF65-F5344CB8AC3E}">
        <p14:creationId xmlns:p14="http://schemas.microsoft.com/office/powerpoint/2010/main" val="2440847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12292445" cy="6858000"/>
          </a:xfrm>
          <a:prstGeom prst="rect">
            <a:avLst/>
          </a:prstGeom>
        </p:spPr>
      </p:pic>
    </p:spTree>
    <p:extLst>
      <p:ext uri="{BB962C8B-B14F-4D97-AF65-F5344CB8AC3E}">
        <p14:creationId xmlns:p14="http://schemas.microsoft.com/office/powerpoint/2010/main" val="5294885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222298" cy="6858000"/>
          </a:xfrm>
          <a:prstGeom prst="rect">
            <a:avLst/>
          </a:prstGeom>
        </p:spPr>
      </p:pic>
    </p:spTree>
    <p:extLst>
      <p:ext uri="{BB962C8B-B14F-4D97-AF65-F5344CB8AC3E}">
        <p14:creationId xmlns:p14="http://schemas.microsoft.com/office/powerpoint/2010/main" val="24548666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Phospholipids</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pPr fontAlgn="base"/>
            <a:r>
              <a:rPr lang="en-US" sz="2800" dirty="0"/>
              <a:t>Two fatty acids</a:t>
            </a:r>
          </a:p>
          <a:p>
            <a:pPr lvl="1" fontAlgn="base"/>
            <a:r>
              <a:rPr lang="en-US" sz="2400" dirty="0"/>
              <a:t>Nonpolar.</a:t>
            </a:r>
          </a:p>
          <a:p>
            <a:pPr lvl="1" fontAlgn="base"/>
            <a:r>
              <a:rPr lang="en-US" sz="2400" dirty="0"/>
              <a:t>Hydrophobic</a:t>
            </a:r>
          </a:p>
          <a:p>
            <a:pPr fontAlgn="base"/>
            <a:r>
              <a:rPr lang="en-US" sz="2800" dirty="0"/>
              <a:t>Phosphate group</a:t>
            </a:r>
          </a:p>
          <a:p>
            <a:pPr lvl="1" fontAlgn="base"/>
            <a:r>
              <a:rPr lang="en-US" sz="2400" dirty="0"/>
              <a:t>Polar</a:t>
            </a:r>
          </a:p>
          <a:p>
            <a:pPr lvl="1" fontAlgn="base"/>
            <a:r>
              <a:rPr lang="en-US" sz="2400" dirty="0"/>
              <a:t>Hydrophilic</a:t>
            </a:r>
          </a:p>
          <a:p>
            <a:endParaRPr lang="en-US" dirty="0"/>
          </a:p>
        </p:txBody>
      </p:sp>
      <p:pic>
        <p:nvPicPr>
          <p:cNvPr id="4" name="Picture 3"/>
          <p:cNvPicPr>
            <a:picLocks noChangeAspect="1"/>
          </p:cNvPicPr>
          <p:nvPr/>
        </p:nvPicPr>
        <p:blipFill>
          <a:blip r:embed="rId2"/>
          <a:stretch>
            <a:fillRect/>
          </a:stretch>
        </p:blipFill>
        <p:spPr>
          <a:xfrm>
            <a:off x="5876493" y="4145540"/>
            <a:ext cx="4181908" cy="2660247"/>
          </a:xfrm>
          <a:prstGeom prst="rect">
            <a:avLst/>
          </a:prstGeom>
        </p:spPr>
      </p:pic>
      <p:pic>
        <p:nvPicPr>
          <p:cNvPr id="5" name="Picture 4"/>
          <p:cNvPicPr>
            <a:picLocks noChangeAspect="1"/>
          </p:cNvPicPr>
          <p:nvPr/>
        </p:nvPicPr>
        <p:blipFill>
          <a:blip r:embed="rId3"/>
          <a:stretch>
            <a:fillRect/>
          </a:stretch>
        </p:blipFill>
        <p:spPr>
          <a:xfrm>
            <a:off x="3729037" y="1478540"/>
            <a:ext cx="3810000" cy="2667000"/>
          </a:xfrm>
          <a:prstGeom prst="rect">
            <a:avLst/>
          </a:prstGeom>
        </p:spPr>
      </p:pic>
      <p:pic>
        <p:nvPicPr>
          <p:cNvPr id="6" name="Picture 5"/>
          <p:cNvPicPr>
            <a:picLocks noChangeAspect="1"/>
          </p:cNvPicPr>
          <p:nvPr/>
        </p:nvPicPr>
        <p:blipFill>
          <a:blip r:embed="rId4"/>
          <a:stretch>
            <a:fillRect/>
          </a:stretch>
        </p:blipFill>
        <p:spPr>
          <a:xfrm>
            <a:off x="7875661" y="745115"/>
            <a:ext cx="3086100" cy="4133850"/>
          </a:xfrm>
          <a:prstGeom prst="rect">
            <a:avLst/>
          </a:prstGeom>
        </p:spPr>
      </p:pic>
    </p:spTree>
    <p:extLst>
      <p:ext uri="{BB962C8B-B14F-4D97-AF65-F5344CB8AC3E}">
        <p14:creationId xmlns:p14="http://schemas.microsoft.com/office/powerpoint/2010/main" val="18185663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620"/>
            <a:ext cx="10713317" cy="4845627"/>
          </a:xfrm>
        </p:spPr>
        <p:txBody>
          <a:bodyPr>
            <a:normAutofit/>
          </a:bodyPr>
          <a:lstStyle/>
          <a:p>
            <a:r>
              <a:rPr lang="en-US" dirty="0"/>
              <a:t> </a:t>
            </a:r>
            <a:r>
              <a:rPr lang="en-US" dirty="0" smtClean="0"/>
              <a:t>	</a:t>
            </a:r>
            <a:r>
              <a:rPr lang="en-US" sz="2200" dirty="0" smtClean="0"/>
              <a:t>The </a:t>
            </a:r>
            <a:r>
              <a:rPr lang="en-US" sz="2200" dirty="0"/>
              <a:t>atmospheric content of oxygen also reached their highest levels in history during the period, 35</a:t>
            </a:r>
            <a:r>
              <a:rPr lang="en-US" sz="2200" dirty="0" smtClean="0"/>
              <a:t>%</a:t>
            </a:r>
            <a:r>
              <a:rPr lang="en-US" sz="2200" dirty="0"/>
              <a:t> compared with 21% today.  Their large size can be attributed to the moistness of the environment (mostly swampy fern forests) and the fact that the oxygen concentration in the Earth's atmosphere in the Carboniferous was much higher than today.</a:t>
            </a:r>
            <a:r>
              <a:rPr lang="en-US" sz="2200" baseline="30000" dirty="0">
                <a:hlinkClick r:id="rId2"/>
              </a:rPr>
              <a:t>[26]</a:t>
            </a:r>
            <a:r>
              <a:rPr lang="en-US" sz="2200" dirty="0"/>
              <a:t> This required less effort for respiration and allowed </a:t>
            </a:r>
            <a:r>
              <a:rPr lang="en-US" sz="2200" dirty="0">
                <a:hlinkClick r:id="rId3" tooltip="Arthropoda"/>
              </a:rPr>
              <a:t>arthropods</a:t>
            </a:r>
            <a:r>
              <a:rPr lang="en-US" sz="2200" dirty="0"/>
              <a:t> to grow larger with the up to 2.6 </a:t>
            </a:r>
            <a:r>
              <a:rPr lang="en-US" sz="2200" dirty="0" err="1"/>
              <a:t>metres</a:t>
            </a:r>
            <a:r>
              <a:rPr lang="en-US" sz="2200" dirty="0"/>
              <a:t> long millipede-like </a:t>
            </a:r>
            <a:r>
              <a:rPr lang="en-US" sz="2200" i="1" dirty="0" err="1">
                <a:hlinkClick r:id="rId4" tooltip="Arthropleura"/>
              </a:rPr>
              <a:t>Arthropleura</a:t>
            </a:r>
            <a:r>
              <a:rPr lang="en-US" sz="2200" dirty="0"/>
              <a:t> being the largest known land invertebrate of all time. Among the insect groups are the huge predatory </a:t>
            </a:r>
            <a:r>
              <a:rPr lang="en-US" sz="2200" dirty="0" err="1">
                <a:hlinkClick r:id="rId5" tooltip="Protodonata"/>
              </a:rPr>
              <a:t>Protodonata</a:t>
            </a:r>
            <a:r>
              <a:rPr lang="en-US" sz="2200" dirty="0"/>
              <a:t> (</a:t>
            </a:r>
            <a:r>
              <a:rPr lang="en-US" sz="2200" dirty="0" err="1"/>
              <a:t>griffinflies</a:t>
            </a:r>
            <a:r>
              <a:rPr lang="en-US" sz="2200" dirty="0"/>
              <a:t>), among which was </a:t>
            </a:r>
            <a:r>
              <a:rPr lang="en-US" sz="2200" i="1" dirty="0" err="1">
                <a:hlinkClick r:id="rId6" tooltip="Meganeura"/>
              </a:rPr>
              <a:t>Meganeura</a:t>
            </a:r>
            <a:r>
              <a:rPr lang="en-US" sz="2200" dirty="0"/>
              <a:t>, a giant </a:t>
            </a:r>
            <a:r>
              <a:rPr lang="en-US" sz="2200" dirty="0">
                <a:hlinkClick r:id="rId7" tooltip="Dragonfly"/>
              </a:rPr>
              <a:t>dragonfly</a:t>
            </a:r>
            <a:r>
              <a:rPr lang="en-US" sz="2200" dirty="0"/>
              <a:t>-like insect and with a wingspan of ca. 75 cm (30 in) — the largest flying insect ever to roam the planet.</a:t>
            </a:r>
          </a:p>
        </p:txBody>
      </p:sp>
      <p:pic>
        <p:nvPicPr>
          <p:cNvPr id="5" name="Picture 4"/>
          <p:cNvPicPr>
            <a:picLocks noChangeAspect="1"/>
          </p:cNvPicPr>
          <p:nvPr/>
        </p:nvPicPr>
        <p:blipFill>
          <a:blip r:embed="rId8"/>
          <a:stretch>
            <a:fillRect/>
          </a:stretch>
        </p:blipFill>
        <p:spPr>
          <a:xfrm>
            <a:off x="6300786" y="3545971"/>
            <a:ext cx="5776913" cy="3232725"/>
          </a:xfrm>
          <a:prstGeom prst="rect">
            <a:avLst/>
          </a:prstGeom>
        </p:spPr>
      </p:pic>
    </p:spTree>
    <p:extLst>
      <p:ext uri="{BB962C8B-B14F-4D97-AF65-F5344CB8AC3E}">
        <p14:creationId xmlns:p14="http://schemas.microsoft.com/office/powerpoint/2010/main" val="6608180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064" y="0"/>
            <a:ext cx="10131425" cy="3649133"/>
          </a:xfrm>
        </p:spPr>
        <p:txBody>
          <a:bodyPr/>
          <a:lstStyle/>
          <a:p>
            <a:r>
              <a:rPr lang="en-US" sz="2400" dirty="0"/>
              <a:t>Insects do not breathe through their mouths as we do. The do not have lungs and their blood, which is a watery, yellowish liquid, does not carry oxygen and carbon dioxide around their bodies.</a:t>
            </a:r>
          </a:p>
          <a:p>
            <a:r>
              <a:rPr lang="en-US" sz="2400" dirty="0"/>
              <a:t>Insects have a system of tubes, called tracheae, instead of lungs. These tracheae penetrate right through the insect's body. Air enters the tracheae by pores called spiracles. These spiracles are found on each side of the insect's abdomen. Each segment of the abdomen has a pair of spiracles.</a:t>
            </a:r>
          </a:p>
          <a:p>
            <a:endParaRPr lang="en-US" dirty="0"/>
          </a:p>
        </p:txBody>
      </p:sp>
      <p:pic>
        <p:nvPicPr>
          <p:cNvPr id="4" name="Picture 3"/>
          <p:cNvPicPr>
            <a:picLocks noChangeAspect="1"/>
          </p:cNvPicPr>
          <p:nvPr/>
        </p:nvPicPr>
        <p:blipFill>
          <a:blip r:embed="rId2"/>
          <a:stretch>
            <a:fillRect/>
          </a:stretch>
        </p:blipFill>
        <p:spPr>
          <a:xfrm>
            <a:off x="7219733" y="3304500"/>
            <a:ext cx="3019425" cy="3133725"/>
          </a:xfrm>
          <a:prstGeom prst="rect">
            <a:avLst/>
          </a:prstGeom>
        </p:spPr>
      </p:pic>
      <p:pic>
        <p:nvPicPr>
          <p:cNvPr id="5" name="Picture 4"/>
          <p:cNvPicPr>
            <a:picLocks noChangeAspect="1"/>
          </p:cNvPicPr>
          <p:nvPr/>
        </p:nvPicPr>
        <p:blipFill>
          <a:blip r:embed="rId3"/>
          <a:stretch>
            <a:fillRect/>
          </a:stretch>
        </p:blipFill>
        <p:spPr>
          <a:xfrm>
            <a:off x="1930544" y="3514051"/>
            <a:ext cx="4029075" cy="2714625"/>
          </a:xfrm>
          <a:prstGeom prst="rect">
            <a:avLst/>
          </a:prstGeom>
        </p:spPr>
      </p:pic>
    </p:spTree>
    <p:extLst>
      <p:ext uri="{BB962C8B-B14F-4D97-AF65-F5344CB8AC3E}">
        <p14:creationId xmlns:p14="http://schemas.microsoft.com/office/powerpoint/2010/main" val="7834652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952" y="-384846"/>
            <a:ext cx="10131425" cy="1456267"/>
          </a:xfrm>
        </p:spPr>
        <p:txBody>
          <a:bodyPr/>
          <a:lstStyle/>
          <a:p>
            <a:pPr algn="ctr"/>
            <a:r>
              <a:rPr lang="en-US" b="1" dirty="0"/>
              <a:t>Phospholipids</a:t>
            </a:r>
            <a:endParaRPr lang="en-US" dirty="0"/>
          </a:p>
        </p:txBody>
      </p:sp>
      <p:sp>
        <p:nvSpPr>
          <p:cNvPr id="3" name="Content Placeholder 2"/>
          <p:cNvSpPr>
            <a:spLocks noGrp="1"/>
          </p:cNvSpPr>
          <p:nvPr>
            <p:ph idx="1"/>
          </p:nvPr>
        </p:nvSpPr>
        <p:spPr>
          <a:xfrm>
            <a:off x="550719" y="1772228"/>
            <a:ext cx="10131425" cy="3649133"/>
          </a:xfrm>
        </p:spPr>
        <p:txBody>
          <a:bodyPr>
            <a:normAutofit/>
          </a:bodyPr>
          <a:lstStyle/>
          <a:p>
            <a:pPr fontAlgn="base"/>
            <a:r>
              <a:rPr lang="en-US" sz="2400" dirty="0"/>
              <a:t>Hydrophilic head (</a:t>
            </a:r>
            <a:r>
              <a:rPr lang="en-US" sz="2400" i="1" dirty="0"/>
              <a:t>water loving</a:t>
            </a:r>
            <a:r>
              <a:rPr lang="en-US" sz="2400" dirty="0"/>
              <a:t>)</a:t>
            </a:r>
          </a:p>
          <a:p>
            <a:r>
              <a:rPr lang="en-US" sz="2400" u="sng" dirty="0"/>
              <a:t>Two</a:t>
            </a:r>
            <a:r>
              <a:rPr lang="en-US" sz="2400" dirty="0"/>
              <a:t> hydrophobic tails </a:t>
            </a:r>
            <a:r>
              <a:rPr lang="en-US" sz="2400" i="1" dirty="0"/>
              <a:t>(water fearing</a:t>
            </a:r>
            <a:r>
              <a:rPr lang="en-US" sz="2400" i="1" dirty="0" smtClean="0"/>
              <a:t>)</a:t>
            </a:r>
          </a:p>
          <a:p>
            <a:endParaRPr lang="en-US" sz="2400" i="1" dirty="0"/>
          </a:p>
          <a:p>
            <a:pPr marL="0" indent="0">
              <a:buNone/>
            </a:pPr>
            <a:r>
              <a:rPr lang="en-US" sz="2400" b="1" dirty="0"/>
              <a:t>Lipid </a:t>
            </a:r>
            <a:r>
              <a:rPr lang="en-US" sz="2400" b="1" dirty="0" smtClean="0"/>
              <a:t>Bilayer</a:t>
            </a:r>
          </a:p>
          <a:p>
            <a:pPr marL="0" indent="0">
              <a:buNone/>
            </a:pPr>
            <a:r>
              <a:rPr lang="en-US" sz="2400" dirty="0"/>
              <a:t>Two layers of phospholipids make </a:t>
            </a:r>
            <a:r>
              <a:rPr lang="en-US" sz="2400" dirty="0" smtClean="0"/>
              <a:t>up</a:t>
            </a:r>
          </a:p>
          <a:p>
            <a:pPr marL="0" indent="0">
              <a:buNone/>
            </a:pPr>
            <a:r>
              <a:rPr lang="en-US" sz="2400" dirty="0" smtClean="0"/>
              <a:t> </a:t>
            </a:r>
            <a:r>
              <a:rPr lang="en-US" sz="2400" dirty="0"/>
              <a:t>the cell membrane.</a:t>
            </a:r>
            <a:endParaRPr lang="en-US" sz="2400" i="1" dirty="0" smtClean="0"/>
          </a:p>
          <a:p>
            <a:endParaRPr lang="en-US" sz="2400" i="1" dirty="0"/>
          </a:p>
          <a:p>
            <a:endParaRPr lang="en-US" sz="2400" i="1" dirty="0" smtClean="0"/>
          </a:p>
          <a:p>
            <a:endParaRPr lang="en-US" sz="2400" i="1" dirty="0"/>
          </a:p>
          <a:p>
            <a:endParaRPr lang="en-US" sz="2400" dirty="0"/>
          </a:p>
        </p:txBody>
      </p:sp>
      <p:pic>
        <p:nvPicPr>
          <p:cNvPr id="4" name="Picture 3"/>
          <p:cNvPicPr>
            <a:picLocks noChangeAspect="1"/>
          </p:cNvPicPr>
          <p:nvPr/>
        </p:nvPicPr>
        <p:blipFill>
          <a:blip r:embed="rId2"/>
          <a:stretch>
            <a:fillRect/>
          </a:stretch>
        </p:blipFill>
        <p:spPr>
          <a:xfrm>
            <a:off x="840797" y="4064048"/>
            <a:ext cx="3257550" cy="2714625"/>
          </a:xfrm>
          <a:prstGeom prst="rect">
            <a:avLst/>
          </a:prstGeom>
        </p:spPr>
      </p:pic>
      <p:pic>
        <p:nvPicPr>
          <p:cNvPr id="3076" name="Picture 4" descr="https://figures.boundless.com/18618/large/figure-05-01-03.j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630" y="60094"/>
            <a:ext cx="3030334" cy="3799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935924" y="343287"/>
            <a:ext cx="2960812" cy="3496926"/>
          </a:xfrm>
          <a:prstGeom prst="rect">
            <a:avLst/>
          </a:prstGeom>
        </p:spPr>
      </p:pic>
      <p:sp>
        <p:nvSpPr>
          <p:cNvPr id="5" name="TextBox 4"/>
          <p:cNvSpPr txBox="1"/>
          <p:nvPr/>
        </p:nvSpPr>
        <p:spPr>
          <a:xfrm>
            <a:off x="4804063" y="3935523"/>
            <a:ext cx="7387937" cy="2862322"/>
          </a:xfrm>
          <a:prstGeom prst="rect">
            <a:avLst/>
          </a:prstGeom>
          <a:noFill/>
        </p:spPr>
        <p:txBody>
          <a:bodyPr wrap="square" rtlCol="0">
            <a:spAutoFit/>
          </a:bodyPr>
          <a:lstStyle/>
          <a:p>
            <a:r>
              <a:rPr lang="en-US" dirty="0" smtClean="0"/>
              <a:t>The More You Know… (Micelles </a:t>
            </a:r>
            <a:r>
              <a:rPr lang="en-US" dirty="0"/>
              <a:t>usually form in soap molecules. Soap often form as micelles because they contain only one hydrocarbon chain instead of two. Therefore they make up the soap property. Micelles act as emulsifiers that allows a compound that is usually insoluble in water to dissolve. Detergents and soap work by inserting the long hydrophobic tails from soap into the insoluble dirt (such as oil) while the hydrophilic head face outside and surround the nonpolar dirt. Then, this micelle can be washed away since the outside of the micelle is soluble with the solvent, which is usually polar. This is the reason why soap helps clean oily and waxy substances off from dishes since water alone cannot pull the oil off</a:t>
            </a:r>
            <a:r>
              <a:rPr lang="en-US" dirty="0" smtClean="0"/>
              <a:t>.)</a:t>
            </a:r>
            <a:endParaRPr lang="en-US" dirty="0"/>
          </a:p>
        </p:txBody>
      </p:sp>
    </p:spTree>
    <p:extLst>
      <p:ext uri="{BB962C8B-B14F-4D97-AF65-F5344CB8AC3E}">
        <p14:creationId xmlns:p14="http://schemas.microsoft.com/office/powerpoint/2010/main" val="36723134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Semi-permeable membrane</a:t>
            </a:r>
            <a:endParaRPr lang="en-US" dirty="0"/>
          </a:p>
        </p:txBody>
      </p:sp>
      <p:sp>
        <p:nvSpPr>
          <p:cNvPr id="3" name="Content Placeholder 2"/>
          <p:cNvSpPr>
            <a:spLocks noGrp="1"/>
          </p:cNvSpPr>
          <p:nvPr>
            <p:ph idx="1"/>
          </p:nvPr>
        </p:nvSpPr>
        <p:spPr/>
        <p:txBody>
          <a:bodyPr/>
          <a:lstStyle/>
          <a:p>
            <a:pPr>
              <a:lnSpc>
                <a:spcPct val="90000"/>
              </a:lnSpc>
            </a:pPr>
            <a:r>
              <a:rPr lang="en-US" altLang="en-US" sz="3200" dirty="0"/>
              <a:t>Cell membrane controls what gets in or out</a:t>
            </a:r>
          </a:p>
          <a:p>
            <a:pPr>
              <a:lnSpc>
                <a:spcPct val="90000"/>
              </a:lnSpc>
            </a:pPr>
            <a:r>
              <a:rPr lang="en-US" altLang="en-US" sz="3200" dirty="0"/>
              <a:t>Need to allow </a:t>
            </a:r>
            <a:r>
              <a:rPr lang="en-US" altLang="en-US" sz="3200" u="sng" dirty="0"/>
              <a:t>some</a:t>
            </a:r>
            <a:r>
              <a:rPr lang="en-US" altLang="en-US" sz="3200" dirty="0"/>
              <a:t> materials — but not all — to pass through the membrane </a:t>
            </a:r>
          </a:p>
          <a:p>
            <a:pPr lvl="1">
              <a:lnSpc>
                <a:spcPct val="90000"/>
              </a:lnSpc>
            </a:pPr>
            <a:r>
              <a:rPr lang="en-US" altLang="en-US" sz="2800" u="sng" dirty="0"/>
              <a:t>semi-permeable</a:t>
            </a:r>
          </a:p>
          <a:p>
            <a:pPr marL="1085850" lvl="2">
              <a:lnSpc>
                <a:spcPct val="90000"/>
              </a:lnSpc>
            </a:pPr>
            <a:r>
              <a:rPr lang="en-US" altLang="en-US" sz="2400" u="sng" dirty="0"/>
              <a:t>only some material can get in or out</a:t>
            </a:r>
          </a:p>
          <a:p>
            <a:endParaRPr lang="en-US" dirty="0"/>
          </a:p>
        </p:txBody>
      </p:sp>
      <p:pic>
        <p:nvPicPr>
          <p:cNvPr id="4" name="Picture 3"/>
          <p:cNvPicPr>
            <a:picLocks noChangeAspect="1"/>
          </p:cNvPicPr>
          <p:nvPr/>
        </p:nvPicPr>
        <p:blipFill>
          <a:blip r:embed="rId2"/>
          <a:stretch>
            <a:fillRect/>
          </a:stretch>
        </p:blipFill>
        <p:spPr>
          <a:xfrm>
            <a:off x="2548803" y="5110162"/>
            <a:ext cx="6886575" cy="1514475"/>
          </a:xfrm>
          <a:prstGeom prst="rect">
            <a:avLst/>
          </a:prstGeom>
        </p:spPr>
      </p:pic>
    </p:spTree>
    <p:extLst>
      <p:ext uri="{BB962C8B-B14F-4D97-AF65-F5344CB8AC3E}">
        <p14:creationId xmlns:p14="http://schemas.microsoft.com/office/powerpoint/2010/main" val="17723790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42900"/>
            <a:ext cx="10131425" cy="1456267"/>
          </a:xfrm>
        </p:spPr>
        <p:txBody>
          <a:bodyPr/>
          <a:lstStyle/>
          <a:p>
            <a:pPr algn="ctr"/>
            <a:r>
              <a:rPr lang="en-US" altLang="en-US" dirty="0"/>
              <a:t>Crossing the cell membrane</a:t>
            </a:r>
            <a:endParaRPr lang="en-US" dirty="0"/>
          </a:p>
        </p:txBody>
      </p:sp>
      <p:sp>
        <p:nvSpPr>
          <p:cNvPr id="3" name="Content Placeholder 2"/>
          <p:cNvSpPr>
            <a:spLocks noGrp="1"/>
          </p:cNvSpPr>
          <p:nvPr>
            <p:ph idx="1"/>
          </p:nvPr>
        </p:nvSpPr>
        <p:spPr>
          <a:xfrm>
            <a:off x="685799" y="704898"/>
            <a:ext cx="10131425" cy="3649133"/>
          </a:xfrm>
        </p:spPr>
        <p:txBody>
          <a:bodyPr/>
          <a:lstStyle/>
          <a:p>
            <a:pPr>
              <a:buClrTx/>
            </a:pPr>
            <a:r>
              <a:rPr lang="en-US" altLang="en-US" sz="3200" dirty="0"/>
              <a:t>What molecules can get through the cell membrane directly?</a:t>
            </a:r>
          </a:p>
          <a:p>
            <a:pPr lvl="1"/>
            <a:r>
              <a:rPr lang="en-US" altLang="en-US" sz="2800" u="sng" dirty="0"/>
              <a:t>fats and oils can pass directly through</a:t>
            </a:r>
            <a:r>
              <a:rPr lang="en-US" altLang="en-US" sz="2800" dirty="0"/>
              <a:t> </a:t>
            </a:r>
            <a:endParaRPr lang="en-US" altLang="en-US" sz="2800" dirty="0" smtClean="0"/>
          </a:p>
          <a:p>
            <a:r>
              <a:rPr lang="en-US" altLang="en-US" sz="3200" dirty="0" smtClean="0"/>
              <a:t>What about other molecules?</a:t>
            </a:r>
          </a:p>
          <a:p>
            <a:pPr lvl="1">
              <a:buClrTx/>
            </a:pPr>
            <a:r>
              <a:rPr lang="en-US" altLang="en-US" sz="2800" dirty="0"/>
              <a:t>Proteins act as doors in the membrane</a:t>
            </a:r>
            <a:endParaRPr lang="en-US" altLang="en-US" sz="4400" dirty="0"/>
          </a:p>
          <a:p>
            <a:pPr lvl="2">
              <a:buClrTx/>
            </a:pPr>
            <a:r>
              <a:rPr lang="en-US" altLang="en-US" sz="2400" dirty="0"/>
              <a:t>channels to move specific molecules through cell membrane</a:t>
            </a:r>
            <a:endParaRPr lang="en-US" altLang="en-US" sz="4000" dirty="0"/>
          </a:p>
          <a:p>
            <a:pPr lvl="1"/>
            <a:endParaRPr lang="en-US" altLang="en-US" dirty="0"/>
          </a:p>
          <a:p>
            <a:endParaRPr lang="en-US" dirty="0"/>
          </a:p>
        </p:txBody>
      </p:sp>
      <p:pic>
        <p:nvPicPr>
          <p:cNvPr id="4" name="Picture 3"/>
          <p:cNvPicPr>
            <a:picLocks noChangeAspect="1"/>
          </p:cNvPicPr>
          <p:nvPr/>
        </p:nvPicPr>
        <p:blipFill>
          <a:blip r:embed="rId2"/>
          <a:stretch>
            <a:fillRect/>
          </a:stretch>
        </p:blipFill>
        <p:spPr>
          <a:xfrm>
            <a:off x="2494251" y="3739428"/>
            <a:ext cx="6829425" cy="2981325"/>
          </a:xfrm>
          <a:prstGeom prst="rect">
            <a:avLst/>
          </a:prstGeom>
        </p:spPr>
      </p:pic>
    </p:spTree>
    <p:extLst>
      <p:ext uri="{BB962C8B-B14F-4D97-AF65-F5344CB8AC3E}">
        <p14:creationId xmlns:p14="http://schemas.microsoft.com/office/powerpoint/2010/main" val="37597294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93" y="-422708"/>
            <a:ext cx="10131425" cy="1456267"/>
          </a:xfrm>
        </p:spPr>
        <p:txBody>
          <a:bodyPr/>
          <a:lstStyle/>
          <a:p>
            <a:pPr algn="ctr"/>
            <a:r>
              <a:rPr lang="en-US" b="1" dirty="0"/>
              <a:t>Proteins</a:t>
            </a:r>
            <a:endParaRPr lang="en-US" dirty="0"/>
          </a:p>
        </p:txBody>
      </p:sp>
      <p:sp>
        <p:nvSpPr>
          <p:cNvPr id="3" name="Content Placeholder 2"/>
          <p:cNvSpPr>
            <a:spLocks noGrp="1"/>
          </p:cNvSpPr>
          <p:nvPr>
            <p:ph idx="1"/>
          </p:nvPr>
        </p:nvSpPr>
        <p:spPr>
          <a:xfrm>
            <a:off x="706292" y="305425"/>
            <a:ext cx="10131425" cy="3649133"/>
          </a:xfrm>
        </p:spPr>
        <p:txBody>
          <a:bodyPr/>
          <a:lstStyle/>
          <a:p>
            <a:pPr fontAlgn="base"/>
            <a:r>
              <a:rPr lang="en-US" sz="2400" dirty="0"/>
              <a:t>Embedded throughout the cell membrane.</a:t>
            </a:r>
          </a:p>
          <a:p>
            <a:pPr fontAlgn="base"/>
            <a:r>
              <a:rPr lang="en-US" sz="2400" dirty="0"/>
              <a:t>Transport materials across the membrane </a:t>
            </a:r>
            <a:r>
              <a:rPr lang="en-US" sz="2400" b="1" i="1" dirty="0"/>
              <a:t>(carrier proteins)</a:t>
            </a:r>
            <a:r>
              <a:rPr lang="en-US" sz="2400" dirty="0"/>
              <a:t> </a:t>
            </a:r>
          </a:p>
          <a:p>
            <a:pPr fontAlgn="base"/>
            <a:r>
              <a:rPr lang="en-US" sz="2400" dirty="0"/>
              <a:t>Act as chemical signals to help cells communicate </a:t>
            </a:r>
            <a:r>
              <a:rPr lang="en-US" sz="2400" b="1" i="1" dirty="0"/>
              <a:t>(receptor proteins</a:t>
            </a:r>
            <a:r>
              <a:rPr lang="en-US" sz="2400" b="1" i="1" dirty="0" smtClean="0"/>
              <a:t>)</a:t>
            </a:r>
          </a:p>
          <a:p>
            <a:pPr fontAlgn="base"/>
            <a:r>
              <a:rPr lang="en-US" sz="2400" dirty="0" smtClean="0"/>
              <a:t>Serve as identification system (with possible carbohydrate) </a:t>
            </a:r>
            <a:r>
              <a:rPr lang="en-US" sz="2400" b="1" i="1" dirty="0" smtClean="0"/>
              <a:t>(marker proteins)</a:t>
            </a:r>
            <a:endParaRPr lang="en-US" sz="2400" b="1" i="1" dirty="0"/>
          </a:p>
          <a:p>
            <a:pPr fontAlgn="base"/>
            <a:r>
              <a:rPr lang="en-US" sz="2400" dirty="0"/>
              <a:t>Move around the membrane</a:t>
            </a:r>
            <a:r>
              <a:rPr lang="en-US" sz="2400" dirty="0" smtClean="0"/>
              <a:t>.</a:t>
            </a:r>
          </a:p>
          <a:p>
            <a:pPr marL="0" indent="0" fontAlgn="base">
              <a:buNone/>
            </a:pPr>
            <a:endParaRPr lang="en-US" sz="2400" dirty="0"/>
          </a:p>
          <a:p>
            <a:endParaRPr lang="en-US" dirty="0"/>
          </a:p>
        </p:txBody>
      </p:sp>
      <p:pic>
        <p:nvPicPr>
          <p:cNvPr id="4098" name="Picture 2" descr="http://citadel.sjfc.edu/students/cmg03165/e-port/vsg/cell_membr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066" y="3130846"/>
            <a:ext cx="7606434" cy="372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133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636</TotalTime>
  <Words>1703</Words>
  <Application>Microsoft Macintosh PowerPoint</Application>
  <PresentationFormat>Custom</PresentationFormat>
  <Paragraphs>235</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Celestial</vt:lpstr>
      <vt:lpstr>The Cell Membrane</vt:lpstr>
      <vt:lpstr>The Cell Membrane (or plasma Membrane)</vt:lpstr>
      <vt:lpstr>Location</vt:lpstr>
      <vt:lpstr>Structure</vt:lpstr>
      <vt:lpstr>Phospholipids  </vt:lpstr>
      <vt:lpstr>Phospholipids</vt:lpstr>
      <vt:lpstr>Semi-permeable membrane</vt:lpstr>
      <vt:lpstr>Crossing the cell membrane</vt:lpstr>
      <vt:lpstr>Proteins</vt:lpstr>
      <vt:lpstr>Short Carbohydrates</vt:lpstr>
      <vt:lpstr>The Cell Membrane…also known as  fluid mosaic</vt:lpstr>
      <vt:lpstr>Modeling the Cell Membrane</vt:lpstr>
      <vt:lpstr> Cell Membrane Notes Continued  - passive transport  - Diffusion  - osmosis  - active transport - Endocytosis - Exocytosis - Cellular Communication   </vt:lpstr>
      <vt:lpstr>One of the cell membranes important functions is… Homeostasis</vt:lpstr>
      <vt:lpstr>Selectively Permeable</vt:lpstr>
      <vt:lpstr>Movement through the channel</vt:lpstr>
      <vt:lpstr>Concentration Gradient</vt:lpstr>
      <vt:lpstr>Concentration Review</vt:lpstr>
      <vt:lpstr>Passive Transport  </vt:lpstr>
      <vt:lpstr>Diffusion</vt:lpstr>
      <vt:lpstr>Simple Diffusion </vt:lpstr>
      <vt:lpstr>Facilitated Diffusion</vt:lpstr>
      <vt:lpstr>PowerPoint Presentation</vt:lpstr>
      <vt:lpstr>Osmosis</vt:lpstr>
      <vt:lpstr>States of Osmosis These terms describe the osmotic state of the solution that surrounds a cell, not the solution inside the cell.</vt:lpstr>
      <vt:lpstr>States of Osmosis</vt:lpstr>
      <vt:lpstr>importance of Osmosis</vt:lpstr>
      <vt:lpstr>Keeping right amount of water in a cell</vt:lpstr>
      <vt:lpstr>PowerPoint Presentation</vt:lpstr>
      <vt:lpstr>Keeping right amount of water in cell</vt:lpstr>
      <vt:lpstr>Keeping right amount of water in cell</vt:lpstr>
      <vt:lpstr>Osmosis bonus</vt:lpstr>
      <vt:lpstr>Osmosis bonus</vt:lpstr>
      <vt:lpstr>Passive Transport review</vt:lpstr>
      <vt:lpstr>Active transport</vt:lpstr>
      <vt:lpstr>Transport summary</vt:lpstr>
      <vt:lpstr>Endocytosis and exocytosis</vt:lpstr>
      <vt:lpstr>Endocytosis and exocytosis</vt:lpstr>
      <vt:lpstr>PowerPoint Presentation</vt:lpstr>
      <vt:lpstr>Cellular Communication</vt:lpstr>
      <vt:lpstr>PowerPoint Presentation</vt:lpstr>
      <vt:lpstr>Cellular Communication</vt:lpstr>
      <vt:lpstr>PowerPoint Presentation</vt:lpstr>
      <vt:lpstr>Cellular Communication</vt:lpstr>
      <vt:lpstr>Optional Extension</vt:lpstr>
      <vt:lpstr>PowerPoint Presentation</vt:lpstr>
      <vt:lpstr>PowerPoint Presentation</vt:lpstr>
      <vt:lpstr>PowerPoint Presentation</vt:lpstr>
      <vt:lpstr>PowerPoint Presentation</vt:lpstr>
      <vt:lpstr>  The atmospheric content of oxygen also reached their highest levels in history during the period, 35% compared with 21% today.  Their large size can be attributed to the moistness of the environment (mostly swampy fern forests) and the fact that the oxygen concentration in the Earth's atmosphere in the Carboniferous was much higher than today.[26] This required less effort for respiration and allowed arthropods to grow larger with the up to 2.6 metres long millipede-like Arthropleura being the largest known land invertebrate of all time. Among the insect groups are the huge predatory Protodonata (griffinflies), among which was Meganeura, a giant dragonfly-like insect and with a wingspan of ca. 75 cm (30 in) — the largest flying insect ever to roam the planet.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 Membrane</dc:title>
  <dc:creator>James</dc:creator>
  <cp:lastModifiedBy>Project SMaRT</cp:lastModifiedBy>
  <cp:revision>40</cp:revision>
  <dcterms:created xsi:type="dcterms:W3CDTF">2016-02-15T21:39:46Z</dcterms:created>
  <dcterms:modified xsi:type="dcterms:W3CDTF">2016-02-24T13:32:13Z</dcterms:modified>
</cp:coreProperties>
</file>