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7" r:id="rId4"/>
    <p:sldId id="294" r:id="rId5"/>
    <p:sldId id="344" r:id="rId6"/>
    <p:sldId id="345" r:id="rId7"/>
    <p:sldId id="346" r:id="rId8"/>
    <p:sldId id="347" r:id="rId9"/>
    <p:sldId id="295" r:id="rId10"/>
    <p:sldId id="296" r:id="rId11"/>
    <p:sldId id="297" r:id="rId12"/>
    <p:sldId id="340" r:id="rId13"/>
    <p:sldId id="309" r:id="rId14"/>
    <p:sldId id="341" r:id="rId15"/>
    <p:sldId id="342" r:id="rId16"/>
    <p:sldId id="298" r:id="rId17"/>
    <p:sldId id="339" r:id="rId18"/>
    <p:sldId id="299" r:id="rId19"/>
    <p:sldId id="305" r:id="rId20"/>
    <p:sldId id="306" r:id="rId21"/>
    <p:sldId id="307" r:id="rId22"/>
    <p:sldId id="308" r:id="rId23"/>
    <p:sldId id="300" r:id="rId24"/>
    <p:sldId id="301" r:id="rId25"/>
    <p:sldId id="343" r:id="rId26"/>
    <p:sldId id="303" r:id="rId27"/>
    <p:sldId id="354" r:id="rId28"/>
    <p:sldId id="311" r:id="rId29"/>
    <p:sldId id="350" r:id="rId30"/>
    <p:sldId id="353" r:id="rId31"/>
    <p:sldId id="352" r:id="rId32"/>
    <p:sldId id="355" r:id="rId33"/>
    <p:sldId id="351" r:id="rId34"/>
    <p:sldId id="356" r:id="rId35"/>
    <p:sldId id="349" r:id="rId36"/>
    <p:sldId id="348" r:id="rId37"/>
    <p:sldId id="358" r:id="rId38"/>
    <p:sldId id="359" r:id="rId39"/>
    <p:sldId id="360" r:id="rId40"/>
    <p:sldId id="364" r:id="rId41"/>
    <p:sldId id="361" r:id="rId42"/>
    <p:sldId id="362" r:id="rId43"/>
    <p:sldId id="363" r:id="rId44"/>
    <p:sldId id="321" r:id="rId45"/>
    <p:sldId id="322" r:id="rId46"/>
    <p:sldId id="325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96E1-DEA0-4051-A13A-A20DB2C0F60B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DDF2D-9AEC-4929-AF1A-DA54FA2B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7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98204-AD5B-124E-BF35-62DEC2844F6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5A1B88-6C9B-E049-936B-B4915877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39667-BE70-7A4C-BC89-B8E119D7A593}" type="slidenum">
              <a:rPr lang="en-US"/>
              <a:pPr/>
              <a:t>2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4644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5B1CFE-5551-D44D-BAE2-BEC0447DA098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42D7C9-C642-7948-9D6B-6D562E1A0A75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82B011-07A7-E044-9C99-8C40484F992D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80F054-8793-5442-8A84-E58EF5A1F233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8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7AF290-7E83-034A-B916-85B87C2FE947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CBF70-9D3E-4646-BDEE-535334F05DC1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1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CBF70-9D3E-4646-BDEE-535334F05DC1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8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2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3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F25F1E-4A82-7740-9C1D-547BE553E13C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1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427FD3-81B9-8042-B4B7-4CB4705B19CF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80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9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22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3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CBF70-9D3E-4646-BDEE-535334F05DC1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10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CBF70-9D3E-4646-BDEE-535334F05DC1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8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1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AE2615-307E-3A48-A731-EF5385E01C87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0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91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90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5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6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2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79127C-ECCD-A24E-A4AA-5F4869183858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9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08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C8FAB-8070-7146-862D-C3D8F53700C1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3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63884C-01B2-4346-8363-0FC76A9B88B8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Affinity of PEP Carboxylase for CO2 is much higher than its affinity for O2.</a:t>
            </a:r>
          </a:p>
        </p:txBody>
      </p:sp>
    </p:spTree>
    <p:extLst>
      <p:ext uri="{BB962C8B-B14F-4D97-AF65-F5344CB8AC3E}">
        <p14:creationId xmlns:p14="http://schemas.microsoft.com/office/powerpoint/2010/main" val="3058935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6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0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8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38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5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57334C-3DD7-364A-9C12-8B7460C913DA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D2752-7048-BE4F-924C-D7BFB09AB2F4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258E8-59D3-0D48-8E00-CF19BEC87152}" type="slidenum">
              <a:rPr lang="en-US"/>
              <a:pPr/>
              <a:t>15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000C43-B99C-2944-8E98-A0044D11B106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431926-816D-FF49-B751-970175BF7AD4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A7C2AA4-E3CA-B648-B371-EAFC2CA78332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E9DDF48-3AEE-5748-B47A-631839F323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w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31.xml"/><Relationship Id="rId7" Type="http://schemas.openxmlformats.org/officeDocument/2006/relationships/image" Target="../media/image3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2.xml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nl.edu/jste/calvin_cycle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.smith.edu/departments/Biology/Bio231/calvin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D/%5CUnit_2%5CChapter_10%5CContent%5Cpreviews%5C10_18CalvinCycle_L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2931661"/>
            <a:ext cx="6938963" cy="1582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Glucose… Where Does it Come From:</a:t>
            </a:r>
            <a:br>
              <a:rPr lang="en-US" dirty="0" smtClean="0"/>
            </a:br>
            <a:r>
              <a:rPr lang="en-US" i="1" dirty="0" smtClean="0"/>
              <a:t>Photosynthesis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5038980"/>
            <a:ext cx="6938961" cy="1143000"/>
          </a:xfrm>
        </p:spPr>
        <p:txBody>
          <a:bodyPr/>
          <a:lstStyle/>
          <a:p>
            <a:r>
              <a:rPr lang="en-US" dirty="0" err="1" smtClean="0"/>
              <a:t>Moretz</a:t>
            </a:r>
            <a:endParaRPr lang="en-US" dirty="0" smtClean="0"/>
          </a:p>
          <a:p>
            <a:r>
              <a:rPr lang="en-US" dirty="0" smtClean="0"/>
              <a:t>Biology,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" y="1034945"/>
            <a:ext cx="8648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Almost all plants are photosynthetic autotrophs, as are some bacteria and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" y="1897296"/>
            <a:ext cx="864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Autotrophs generate their own organic matter through photosynthesis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/>
              <a:t>Sunlight energy is transformed to energy stored in the form of chemical bonds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4000" y="6172200"/>
            <a:ext cx="1784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(a) Mosses, ferns, and</a:t>
            </a:r>
          </a:p>
          <a:p>
            <a:pPr marL="231775" indent="-231775" eaLnBrk="0" hangingPunct="0">
              <a:lnSpc>
                <a:spcPct val="90000"/>
              </a:lnSpc>
              <a:buFont typeface="Times" charset="0"/>
              <a:buNone/>
            </a:pPr>
            <a:r>
              <a:rPr lang="en-US" sz="1200" b="1" i="1"/>
              <a:t>flowering plants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098675" y="6210052"/>
            <a:ext cx="730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(b) Kelp</a:t>
            </a:r>
            <a:endParaRPr lang="en-US" sz="1200" b="1" i="1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733800" y="5721102"/>
            <a:ext cx="996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(c) </a:t>
            </a:r>
            <a:r>
              <a:rPr lang="en-US" sz="1200" b="1" i="1"/>
              <a:t>Euglena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945188" y="5784602"/>
            <a:ext cx="1454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(d) Cyanobacteria</a:t>
            </a:r>
          </a:p>
        </p:txBody>
      </p:sp>
      <p:pic>
        <p:nvPicPr>
          <p:cNvPr id="308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>
            <a:fillRect/>
          </a:stretch>
        </p:blipFill>
        <p:spPr bwMode="auto">
          <a:xfrm>
            <a:off x="242888" y="3589090"/>
            <a:ext cx="177323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>
            <a:fillRect/>
          </a:stretch>
        </p:blipFill>
        <p:spPr bwMode="auto">
          <a:xfrm>
            <a:off x="1752600" y="3587502"/>
            <a:ext cx="17843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>
            <a:fillRect/>
          </a:stretch>
        </p:blipFill>
        <p:spPr bwMode="auto">
          <a:xfrm>
            <a:off x="3200400" y="3566526"/>
            <a:ext cx="31384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>
            <a:fillRect/>
          </a:stretch>
        </p:blipFill>
        <p:spPr bwMode="auto">
          <a:xfrm>
            <a:off x="5943600" y="3580866"/>
            <a:ext cx="30210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24"/>
          <p:cNvSpPr>
            <a:spLocks noChangeArrowheads="1"/>
          </p:cNvSpPr>
          <p:nvPr/>
        </p:nvSpPr>
        <p:spPr bwMode="auto">
          <a:xfrm>
            <a:off x="228600" y="42135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THE BASICS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14058718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build="p" autoUpdateAnimBg="0" advAuto="0"/>
      <p:bldP spid="5134" grpId="0" build="p" bldLvl="2" autoUpdateAnimBg="0"/>
      <p:bldP spid="5136" grpId="0" autoUpdateAnimBg="0"/>
      <p:bldP spid="5137" grpId="0" autoUpdateAnimBg="0"/>
      <p:bldP spid="5138" grpId="0" autoUpdateAnimBg="0"/>
      <p:bldP spid="51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2"/>
                </a:solidFill>
              </a:rPr>
              <a:t>Light Energy Harvested by Plants &amp; Other Photosynthetic Autotrophs</a:t>
            </a:r>
          </a:p>
        </p:txBody>
      </p:sp>
      <p:pic>
        <p:nvPicPr>
          <p:cNvPr id="4099" name="Picture 6" descr="leafwithlabe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3932"/>
            <a:ext cx="6789738" cy="4525963"/>
          </a:xfrm>
          <a:noFill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143000" y="570066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6 CO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+ 6 H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O + light energy </a:t>
            </a:r>
            <a:r>
              <a:rPr lang="en-US" sz="2000" dirty="0">
                <a:solidFill>
                  <a:schemeClr val="bg1"/>
                </a:solidFill>
                <a:cs typeface="Lucida Grande" charset="0"/>
              </a:rPr>
              <a:t>→</a:t>
            </a:r>
            <a:r>
              <a:rPr lang="en-US" sz="2000" dirty="0">
                <a:solidFill>
                  <a:schemeClr val="bg1"/>
                </a:solidFill>
              </a:rPr>
              <a:t> C</a:t>
            </a:r>
            <a:r>
              <a:rPr lang="en-US" sz="2000" baseline="-25000" dirty="0">
                <a:solidFill>
                  <a:schemeClr val="bg1"/>
                </a:solidFill>
              </a:rPr>
              <a:t>6</a:t>
            </a:r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</a:rPr>
              <a:t>12</a:t>
            </a:r>
            <a:r>
              <a:rPr lang="en-US" sz="2000" dirty="0">
                <a:solidFill>
                  <a:schemeClr val="bg1"/>
                </a:solidFill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</a:rPr>
              <a:t>6</a:t>
            </a:r>
            <a:r>
              <a:rPr lang="en-US" sz="2000" dirty="0">
                <a:solidFill>
                  <a:schemeClr val="bg1"/>
                </a:solidFill>
              </a:rPr>
              <a:t> + 6 O</a:t>
            </a:r>
            <a:r>
              <a:rPr lang="en-US" sz="2000" baseline="-25000" dirty="0">
                <a:solidFill>
                  <a:schemeClr val="bg1"/>
                </a:solidFill>
              </a:rPr>
              <a:t>2 </a:t>
            </a:r>
          </a:p>
          <a:p>
            <a:pPr algn="ctr" eaLnBrk="0" hangingPunct="0"/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606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63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7" grpId="0"/>
      <p:bldP spid="563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16002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CC00"/>
                </a:solidFill>
              </a:rPr>
              <a:t>Different wavelengths of visible light are seen by the human eye as different colors.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533400"/>
            <a:ext cx="868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D6009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WHY</a:t>
            </a:r>
            <a:r>
              <a:rPr lang="en-US" sz="4800">
                <a:solidFill>
                  <a:srgbClr val="66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ARE</a:t>
            </a:r>
            <a:r>
              <a:rPr lang="en-US" sz="4800">
                <a:solidFill>
                  <a:srgbClr val="00CC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PLA</a:t>
            </a: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NTS </a:t>
            </a:r>
            <a:r>
              <a:rPr lang="en-US" sz="4800">
                <a:solidFill>
                  <a:srgbClr val="FF99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GRE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EN?</a:t>
            </a:r>
            <a:endParaRPr lang="en-US" sz="480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9"/>
          <a:stretch>
            <a:fillRect/>
          </a:stretch>
        </p:blipFill>
        <p:spPr bwMode="auto">
          <a:xfrm>
            <a:off x="1447800" y="2874963"/>
            <a:ext cx="6324600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52600" y="3352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Gamma</a:t>
            </a:r>
            <a:br>
              <a:rPr lang="en-US" sz="1200" b="1"/>
            </a:br>
            <a:r>
              <a:rPr lang="en-US" sz="1200" b="1"/>
              <a:t>rays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90800" y="34290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X-rays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429000" y="34290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UV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19600" y="34290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Infrared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Micro-</a:t>
            </a:r>
            <a:br>
              <a:rPr lang="en-US" sz="1200" b="1"/>
            </a:br>
            <a:r>
              <a:rPr lang="en-US" sz="1200" b="1"/>
              <a:t>waves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629400" y="3352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Radio</a:t>
            </a:r>
          </a:p>
          <a:p>
            <a:pPr algn="ctr" eaLnBrk="0" hangingPunct="0"/>
            <a:r>
              <a:rPr lang="en-US" sz="1200" b="1"/>
              <a:t>waves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810000" y="4703763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/>
              <a:t>Visible light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733800" y="5945404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/>
              <a:t>Wavelength (nm)</a:t>
            </a:r>
          </a:p>
        </p:txBody>
      </p:sp>
    </p:spTree>
    <p:extLst>
      <p:ext uri="{BB962C8B-B14F-4D97-AF65-F5344CB8AC3E}">
        <p14:creationId xmlns:p14="http://schemas.microsoft.com/office/powerpoint/2010/main" val="3409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bldLvl="2" autoUpdateAnimBg="0"/>
      <p:bldP spid="20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15300" cy="1371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646B86"/>
                </a:solidFill>
              </a:rPr>
              <a:t>Different pigments absorb light differently</a:t>
            </a:r>
          </a:p>
        </p:txBody>
      </p:sp>
      <p:pic>
        <p:nvPicPr>
          <p:cNvPr id="15363" name="Picture 3" descr="action_spect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4"/>
          <a:stretch>
            <a:fillRect/>
          </a:stretch>
        </p:blipFill>
        <p:spPr bwMode="auto">
          <a:xfrm>
            <a:off x="228600" y="2133600"/>
            <a:ext cx="4191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ction_spect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6"/>
          <a:stretch>
            <a:fillRect/>
          </a:stretch>
        </p:blipFill>
        <p:spPr bwMode="auto">
          <a:xfrm>
            <a:off x="4572000" y="2209800"/>
            <a:ext cx="4114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action_spect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52180" b="39191"/>
          <a:stretch>
            <a:fillRect/>
          </a:stretch>
        </p:blipFill>
        <p:spPr bwMode="auto">
          <a:xfrm>
            <a:off x="5181600" y="48006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ARTInkShape-124"/>
          <p:cNvSpPr/>
          <p:nvPr>
            <p:custDataLst>
              <p:tags r:id="rId1"/>
            </p:custDataLst>
          </p:nvPr>
        </p:nvSpPr>
        <p:spPr>
          <a:xfrm>
            <a:off x="5413873" y="2492568"/>
            <a:ext cx="772984" cy="462753"/>
          </a:xfrm>
          <a:custGeom>
            <a:avLst/>
            <a:gdLst/>
            <a:ahLst/>
            <a:cxnLst/>
            <a:rect l="0" t="0" r="0" b="0"/>
            <a:pathLst>
              <a:path w="772984" h="462753">
                <a:moveTo>
                  <a:pt x="435072" y="79182"/>
                </a:moveTo>
                <a:lnTo>
                  <a:pt x="435072" y="79182"/>
                </a:lnTo>
                <a:lnTo>
                  <a:pt x="415645" y="66823"/>
                </a:lnTo>
                <a:lnTo>
                  <a:pt x="374967" y="41027"/>
                </a:lnTo>
                <a:lnTo>
                  <a:pt x="331050" y="18350"/>
                </a:lnTo>
                <a:lnTo>
                  <a:pt x="292575" y="6146"/>
                </a:lnTo>
                <a:lnTo>
                  <a:pt x="253540" y="263"/>
                </a:lnTo>
                <a:lnTo>
                  <a:pt x="216141" y="236"/>
                </a:lnTo>
                <a:lnTo>
                  <a:pt x="178491" y="6071"/>
                </a:lnTo>
                <a:lnTo>
                  <a:pt x="138342" y="14084"/>
                </a:lnTo>
                <a:lnTo>
                  <a:pt x="94457" y="28326"/>
                </a:lnTo>
                <a:lnTo>
                  <a:pt x="62290" y="46915"/>
                </a:lnTo>
                <a:lnTo>
                  <a:pt x="34235" y="70383"/>
                </a:lnTo>
                <a:lnTo>
                  <a:pt x="13002" y="104968"/>
                </a:lnTo>
                <a:lnTo>
                  <a:pt x="870" y="138846"/>
                </a:lnTo>
                <a:lnTo>
                  <a:pt x="0" y="154316"/>
                </a:lnTo>
                <a:lnTo>
                  <a:pt x="7526" y="196586"/>
                </a:lnTo>
                <a:lnTo>
                  <a:pt x="18567" y="238413"/>
                </a:lnTo>
                <a:lnTo>
                  <a:pt x="43920" y="280933"/>
                </a:lnTo>
                <a:lnTo>
                  <a:pt x="81138" y="323222"/>
                </a:lnTo>
                <a:lnTo>
                  <a:pt x="123733" y="358975"/>
                </a:lnTo>
                <a:lnTo>
                  <a:pt x="167340" y="384004"/>
                </a:lnTo>
                <a:lnTo>
                  <a:pt x="203924" y="403463"/>
                </a:lnTo>
                <a:lnTo>
                  <a:pt x="248339" y="417890"/>
                </a:lnTo>
                <a:lnTo>
                  <a:pt x="290589" y="435034"/>
                </a:lnTo>
                <a:lnTo>
                  <a:pt x="334726" y="444264"/>
                </a:lnTo>
                <a:lnTo>
                  <a:pt x="369842" y="450835"/>
                </a:lnTo>
                <a:lnTo>
                  <a:pt x="405382" y="454216"/>
                </a:lnTo>
                <a:lnTo>
                  <a:pt x="441048" y="460068"/>
                </a:lnTo>
                <a:lnTo>
                  <a:pt x="479727" y="462243"/>
                </a:lnTo>
                <a:lnTo>
                  <a:pt x="514781" y="462752"/>
                </a:lnTo>
                <a:lnTo>
                  <a:pt x="559341" y="458298"/>
                </a:lnTo>
                <a:lnTo>
                  <a:pt x="602825" y="454040"/>
                </a:lnTo>
                <a:lnTo>
                  <a:pt x="640078" y="444674"/>
                </a:lnTo>
                <a:lnTo>
                  <a:pt x="684063" y="424197"/>
                </a:lnTo>
                <a:lnTo>
                  <a:pt x="717316" y="402220"/>
                </a:lnTo>
                <a:lnTo>
                  <a:pt x="758258" y="358304"/>
                </a:lnTo>
                <a:lnTo>
                  <a:pt x="767226" y="333874"/>
                </a:lnTo>
                <a:lnTo>
                  <a:pt x="772983" y="291990"/>
                </a:lnTo>
                <a:lnTo>
                  <a:pt x="769240" y="256779"/>
                </a:lnTo>
                <a:lnTo>
                  <a:pt x="758094" y="214694"/>
                </a:lnTo>
                <a:lnTo>
                  <a:pt x="737813" y="177718"/>
                </a:lnTo>
                <a:lnTo>
                  <a:pt x="707809" y="138938"/>
                </a:lnTo>
                <a:lnTo>
                  <a:pt x="664092" y="94999"/>
                </a:lnTo>
                <a:lnTo>
                  <a:pt x="628257" y="70437"/>
                </a:lnTo>
                <a:lnTo>
                  <a:pt x="587996" y="46476"/>
                </a:lnTo>
                <a:lnTo>
                  <a:pt x="544250" y="29764"/>
                </a:lnTo>
                <a:lnTo>
                  <a:pt x="509203" y="20001"/>
                </a:lnTo>
                <a:lnTo>
                  <a:pt x="473684" y="10825"/>
                </a:lnTo>
                <a:lnTo>
                  <a:pt x="437032" y="2814"/>
                </a:lnTo>
                <a:lnTo>
                  <a:pt x="396186" y="0"/>
                </a:lnTo>
                <a:lnTo>
                  <a:pt x="359499" y="158"/>
                </a:lnTo>
                <a:lnTo>
                  <a:pt x="292197" y="77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25"/>
          <p:cNvSpPr/>
          <p:nvPr>
            <p:custDataLst>
              <p:tags r:id="rId2"/>
            </p:custDataLst>
          </p:nvPr>
        </p:nvSpPr>
        <p:spPr>
          <a:xfrm>
            <a:off x="7474382" y="2520333"/>
            <a:ext cx="695351" cy="620770"/>
          </a:xfrm>
          <a:custGeom>
            <a:avLst/>
            <a:gdLst/>
            <a:ahLst/>
            <a:cxnLst/>
            <a:rect l="0" t="0" r="0" b="0"/>
            <a:pathLst>
              <a:path w="695351" h="620770">
                <a:moveTo>
                  <a:pt x="455181" y="122855"/>
                </a:moveTo>
                <a:lnTo>
                  <a:pt x="455181" y="122855"/>
                </a:lnTo>
                <a:lnTo>
                  <a:pt x="455181" y="118114"/>
                </a:lnTo>
                <a:lnTo>
                  <a:pt x="454188" y="116718"/>
                </a:lnTo>
                <a:lnTo>
                  <a:pt x="452535" y="115787"/>
                </a:lnTo>
                <a:lnTo>
                  <a:pt x="447492" y="114293"/>
                </a:lnTo>
                <a:lnTo>
                  <a:pt x="446803" y="111442"/>
                </a:lnTo>
                <a:lnTo>
                  <a:pt x="446359" y="106269"/>
                </a:lnTo>
                <a:lnTo>
                  <a:pt x="445331" y="105844"/>
                </a:lnTo>
                <a:lnTo>
                  <a:pt x="441543" y="105372"/>
                </a:lnTo>
                <a:lnTo>
                  <a:pt x="440136" y="104254"/>
                </a:lnTo>
                <a:lnTo>
                  <a:pt x="438571" y="100366"/>
                </a:lnTo>
                <a:lnTo>
                  <a:pt x="437163" y="98933"/>
                </a:lnTo>
                <a:lnTo>
                  <a:pt x="428300" y="95325"/>
                </a:lnTo>
                <a:lnTo>
                  <a:pt x="421529" y="90003"/>
                </a:lnTo>
                <a:lnTo>
                  <a:pt x="413239" y="87985"/>
                </a:lnTo>
                <a:lnTo>
                  <a:pt x="407436" y="87513"/>
                </a:lnTo>
                <a:lnTo>
                  <a:pt x="401549" y="84658"/>
                </a:lnTo>
                <a:lnTo>
                  <a:pt x="395625" y="81073"/>
                </a:lnTo>
                <a:lnTo>
                  <a:pt x="383738" y="78772"/>
                </a:lnTo>
                <a:lnTo>
                  <a:pt x="376795" y="77465"/>
                </a:lnTo>
                <a:lnTo>
                  <a:pt x="355218" y="70551"/>
                </a:lnTo>
                <a:lnTo>
                  <a:pt x="323798" y="69388"/>
                </a:lnTo>
                <a:lnTo>
                  <a:pt x="282515" y="78377"/>
                </a:lnTo>
                <a:lnTo>
                  <a:pt x="240866" y="96250"/>
                </a:lnTo>
                <a:lnTo>
                  <a:pt x="198081" y="113941"/>
                </a:lnTo>
                <a:lnTo>
                  <a:pt x="178912" y="125505"/>
                </a:lnTo>
                <a:lnTo>
                  <a:pt x="158019" y="138854"/>
                </a:lnTo>
                <a:lnTo>
                  <a:pt x="135622" y="151738"/>
                </a:lnTo>
                <a:lnTo>
                  <a:pt x="119065" y="168123"/>
                </a:lnTo>
                <a:lnTo>
                  <a:pt x="108350" y="180677"/>
                </a:lnTo>
                <a:lnTo>
                  <a:pt x="82982" y="204479"/>
                </a:lnTo>
                <a:lnTo>
                  <a:pt x="58721" y="241834"/>
                </a:lnTo>
                <a:lnTo>
                  <a:pt x="37078" y="275517"/>
                </a:lnTo>
                <a:lnTo>
                  <a:pt x="23390" y="305340"/>
                </a:lnTo>
                <a:lnTo>
                  <a:pt x="12248" y="345617"/>
                </a:lnTo>
                <a:lnTo>
                  <a:pt x="9164" y="387864"/>
                </a:lnTo>
                <a:lnTo>
                  <a:pt x="18471" y="427946"/>
                </a:lnTo>
                <a:lnTo>
                  <a:pt x="25938" y="445974"/>
                </a:lnTo>
                <a:lnTo>
                  <a:pt x="49695" y="484594"/>
                </a:lnTo>
                <a:lnTo>
                  <a:pt x="74011" y="516660"/>
                </a:lnTo>
                <a:lnTo>
                  <a:pt x="106508" y="548168"/>
                </a:lnTo>
                <a:lnTo>
                  <a:pt x="149900" y="572063"/>
                </a:lnTo>
                <a:lnTo>
                  <a:pt x="189605" y="589206"/>
                </a:lnTo>
                <a:lnTo>
                  <a:pt x="230632" y="606667"/>
                </a:lnTo>
                <a:lnTo>
                  <a:pt x="269347" y="615669"/>
                </a:lnTo>
                <a:lnTo>
                  <a:pt x="300238" y="620769"/>
                </a:lnTo>
                <a:lnTo>
                  <a:pt x="340811" y="619635"/>
                </a:lnTo>
                <a:lnTo>
                  <a:pt x="378960" y="615660"/>
                </a:lnTo>
                <a:lnTo>
                  <a:pt x="414406" y="611837"/>
                </a:lnTo>
                <a:lnTo>
                  <a:pt x="456328" y="601775"/>
                </a:lnTo>
                <a:lnTo>
                  <a:pt x="500717" y="585337"/>
                </a:lnTo>
                <a:lnTo>
                  <a:pt x="541949" y="566840"/>
                </a:lnTo>
                <a:lnTo>
                  <a:pt x="586183" y="533107"/>
                </a:lnTo>
                <a:lnTo>
                  <a:pt x="630569" y="496462"/>
                </a:lnTo>
                <a:lnTo>
                  <a:pt x="666876" y="456753"/>
                </a:lnTo>
                <a:lnTo>
                  <a:pt x="681836" y="432352"/>
                </a:lnTo>
                <a:lnTo>
                  <a:pt x="691561" y="400868"/>
                </a:lnTo>
                <a:lnTo>
                  <a:pt x="695350" y="359966"/>
                </a:lnTo>
                <a:lnTo>
                  <a:pt x="693360" y="333339"/>
                </a:lnTo>
                <a:lnTo>
                  <a:pt x="683798" y="293526"/>
                </a:lnTo>
                <a:lnTo>
                  <a:pt x="666465" y="251458"/>
                </a:lnTo>
                <a:lnTo>
                  <a:pt x="648652" y="219922"/>
                </a:lnTo>
                <a:lnTo>
                  <a:pt x="606453" y="176007"/>
                </a:lnTo>
                <a:lnTo>
                  <a:pt x="564168" y="133619"/>
                </a:lnTo>
                <a:lnTo>
                  <a:pt x="523575" y="99159"/>
                </a:lnTo>
                <a:lnTo>
                  <a:pt x="481966" y="67247"/>
                </a:lnTo>
                <a:lnTo>
                  <a:pt x="448675" y="45063"/>
                </a:lnTo>
                <a:lnTo>
                  <a:pt x="404874" y="22564"/>
                </a:lnTo>
                <a:lnTo>
                  <a:pt x="369175" y="10183"/>
                </a:lnTo>
                <a:lnTo>
                  <a:pt x="325162" y="0"/>
                </a:lnTo>
                <a:lnTo>
                  <a:pt x="292964" y="1125"/>
                </a:lnTo>
                <a:lnTo>
                  <a:pt x="256009" y="5654"/>
                </a:lnTo>
                <a:lnTo>
                  <a:pt x="226392" y="15919"/>
                </a:lnTo>
                <a:lnTo>
                  <a:pt x="193103" y="39150"/>
                </a:lnTo>
                <a:lnTo>
                  <a:pt x="153014" y="74607"/>
                </a:lnTo>
                <a:lnTo>
                  <a:pt x="120878" y="101308"/>
                </a:lnTo>
                <a:lnTo>
                  <a:pt x="90978" y="145363"/>
                </a:lnTo>
                <a:lnTo>
                  <a:pt x="62134" y="185974"/>
                </a:lnTo>
                <a:lnTo>
                  <a:pt x="39619" y="230091"/>
                </a:lnTo>
                <a:lnTo>
                  <a:pt x="23731" y="274670"/>
                </a:lnTo>
                <a:lnTo>
                  <a:pt x="11703" y="311372"/>
                </a:lnTo>
                <a:lnTo>
                  <a:pt x="2418" y="353165"/>
                </a:lnTo>
                <a:lnTo>
                  <a:pt x="552" y="386555"/>
                </a:lnTo>
                <a:lnTo>
                  <a:pt x="0" y="422577"/>
                </a:lnTo>
                <a:lnTo>
                  <a:pt x="4553" y="466155"/>
                </a:lnTo>
                <a:lnTo>
                  <a:pt x="16950" y="501173"/>
                </a:lnTo>
                <a:lnTo>
                  <a:pt x="27577" y="516884"/>
                </a:lnTo>
                <a:lnTo>
                  <a:pt x="72078" y="558646"/>
                </a:lnTo>
                <a:lnTo>
                  <a:pt x="97993" y="5782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398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emalecard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766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MCj023218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417638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Cardina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4796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048000" y="533400"/>
            <a:ext cx="2895600" cy="1600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971800" y="685800"/>
            <a:ext cx="2895600" cy="1600200"/>
          </a:xfrm>
          <a:prstGeom prst="line">
            <a:avLst/>
          </a:prstGeom>
          <a:noFill/>
          <a:ln w="1270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895600" y="838200"/>
            <a:ext cx="2895600" cy="1600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819400" y="990600"/>
            <a:ext cx="2895600" cy="1600200"/>
          </a:xfrm>
          <a:prstGeom prst="line">
            <a:avLst/>
          </a:prstGeom>
          <a:noFill/>
          <a:ln w="1270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743200" y="1143000"/>
            <a:ext cx="289560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667000" y="1295400"/>
            <a:ext cx="2895600" cy="160020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3352800" y="3352800"/>
            <a:ext cx="2971800" cy="914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114800" y="4572000"/>
            <a:ext cx="449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Sunlight minus absorbed wavelengths or colors equals the apparent color of an object.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28600" y="1828800"/>
            <a:ext cx="3581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feathers of male cardinals are loaded with carotenoid pigments.  These pigments absorb some wavelengths of light and reflect others. 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 rot="-1002104">
            <a:off x="3733800" y="3886200"/>
            <a:ext cx="209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</p:spTree>
    <p:extLst>
      <p:ext uri="{BB962C8B-B14F-4D97-AF65-F5344CB8AC3E}">
        <p14:creationId xmlns:p14="http://schemas.microsoft.com/office/powerpoint/2010/main" val="3304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eople loo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Lush%20Jungle%20Foliage%20-%20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7338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 rot="-574454">
            <a:off x="2209800" y="609600"/>
            <a:ext cx="2895600" cy="1600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rot="-574454">
            <a:off x="2133600" y="762000"/>
            <a:ext cx="2895600" cy="1600200"/>
          </a:xfrm>
          <a:prstGeom prst="line">
            <a:avLst/>
          </a:prstGeom>
          <a:noFill/>
          <a:ln w="1270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rot="-574454">
            <a:off x="2057400" y="914400"/>
            <a:ext cx="2895600" cy="1600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rot="-574454">
            <a:off x="1981200" y="1066800"/>
            <a:ext cx="2895600" cy="1600200"/>
          </a:xfrm>
          <a:prstGeom prst="line">
            <a:avLst/>
          </a:prstGeom>
          <a:noFill/>
          <a:ln w="1270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rot="-574454">
            <a:off x="1905000" y="1219200"/>
            <a:ext cx="289560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rot="-574454">
            <a:off x="1828800" y="1371600"/>
            <a:ext cx="2895600" cy="160020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2590800" y="2590800"/>
            <a:ext cx="2971800" cy="1524000"/>
          </a:xfrm>
          <a:prstGeom prst="line">
            <a:avLst/>
          </a:prstGeom>
          <a:noFill/>
          <a:ln w="1524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81000" y="2590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Why are plants green? 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 rot="-1956144">
            <a:off x="3276600" y="3505200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096000" y="35814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Transmitted light</a:t>
            </a:r>
          </a:p>
        </p:txBody>
      </p:sp>
      <p:pic>
        <p:nvPicPr>
          <p:cNvPr id="54287" name="Picture 15" descr="crowd-looking-up-2-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5972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867400" y="2895600"/>
            <a:ext cx="457200" cy="1676400"/>
          </a:xfrm>
          <a:prstGeom prst="line">
            <a:avLst/>
          </a:prstGeom>
          <a:noFill/>
          <a:ln w="1524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90" name="Picture 18" descr="MCj023218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417638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8" descr="cpstru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533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8382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WHY</a:t>
            </a:r>
            <a:r>
              <a:rPr lang="en-US" sz="40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ARE</a:t>
            </a:r>
            <a:r>
              <a:rPr lang="en-US" sz="40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PLA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NTS </a:t>
            </a:r>
            <a:r>
              <a:rPr lang="en-US" sz="4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GRE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EN?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endParaRPr lang="en-US">
              <a:solidFill>
                <a:schemeClr val="tx2"/>
              </a:solidFill>
              <a:ea typeface="+mn-ea"/>
            </a:endParaRPr>
          </a:p>
        </p:txBody>
      </p:sp>
      <p:pic>
        <p:nvPicPr>
          <p:cNvPr id="5124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2667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4" descr="image0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8432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39"/>
          <p:cNvSpPr txBox="1">
            <a:spLocks noChangeArrowheads="1"/>
          </p:cNvSpPr>
          <p:nvPr/>
        </p:nvSpPr>
        <p:spPr bwMode="auto">
          <a:xfrm>
            <a:off x="6248400" y="1371600"/>
            <a:ext cx="25908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+mn-lt"/>
              </a:rPr>
              <a:t>Plant Cells have Green Chloroplasts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SMARTInkShape-126"/>
          <p:cNvSpPr/>
          <p:nvPr>
            <p:custDataLst>
              <p:tags r:id="rId1"/>
            </p:custDataLst>
          </p:nvPr>
        </p:nvSpPr>
        <p:spPr>
          <a:xfrm>
            <a:off x="6278139" y="2334960"/>
            <a:ext cx="1266025" cy="683006"/>
          </a:xfrm>
          <a:custGeom>
            <a:avLst/>
            <a:gdLst/>
            <a:ahLst/>
            <a:cxnLst/>
            <a:rect l="0" t="0" r="0" b="0"/>
            <a:pathLst>
              <a:path w="1266025" h="683006">
                <a:moveTo>
                  <a:pt x="1169220" y="281438"/>
                </a:moveTo>
                <a:lnTo>
                  <a:pt x="1169220" y="281438"/>
                </a:lnTo>
                <a:lnTo>
                  <a:pt x="1164480" y="276698"/>
                </a:lnTo>
                <a:lnTo>
                  <a:pt x="1162153" y="271725"/>
                </a:lnTo>
                <a:lnTo>
                  <a:pt x="1161532" y="269010"/>
                </a:lnTo>
                <a:lnTo>
                  <a:pt x="1155917" y="260447"/>
                </a:lnTo>
                <a:lnTo>
                  <a:pt x="1130801" y="229716"/>
                </a:lnTo>
                <a:lnTo>
                  <a:pt x="1113897" y="216321"/>
                </a:lnTo>
                <a:lnTo>
                  <a:pt x="1095299" y="194052"/>
                </a:lnTo>
                <a:lnTo>
                  <a:pt x="1055965" y="166677"/>
                </a:lnTo>
                <a:lnTo>
                  <a:pt x="1012691" y="140154"/>
                </a:lnTo>
                <a:lnTo>
                  <a:pt x="968163" y="113388"/>
                </a:lnTo>
                <a:lnTo>
                  <a:pt x="927513" y="94519"/>
                </a:lnTo>
                <a:lnTo>
                  <a:pt x="892281" y="77388"/>
                </a:lnTo>
                <a:lnTo>
                  <a:pt x="850520" y="62024"/>
                </a:lnTo>
                <a:lnTo>
                  <a:pt x="812580" y="49435"/>
                </a:lnTo>
                <a:lnTo>
                  <a:pt x="771682" y="37393"/>
                </a:lnTo>
                <a:lnTo>
                  <a:pt x="737128" y="28440"/>
                </a:lnTo>
                <a:lnTo>
                  <a:pt x="696034" y="17519"/>
                </a:lnTo>
                <a:lnTo>
                  <a:pt x="662348" y="13732"/>
                </a:lnTo>
                <a:lnTo>
                  <a:pt x="618056" y="6713"/>
                </a:lnTo>
                <a:lnTo>
                  <a:pt x="575609" y="5032"/>
                </a:lnTo>
                <a:lnTo>
                  <a:pt x="540787" y="0"/>
                </a:lnTo>
                <a:lnTo>
                  <a:pt x="499603" y="2677"/>
                </a:lnTo>
                <a:lnTo>
                  <a:pt x="465902" y="4043"/>
                </a:lnTo>
                <a:lnTo>
                  <a:pt x="430781" y="5440"/>
                </a:lnTo>
                <a:lnTo>
                  <a:pt x="395240" y="11697"/>
                </a:lnTo>
                <a:lnTo>
                  <a:pt x="356597" y="20826"/>
                </a:lnTo>
                <a:lnTo>
                  <a:pt x="321551" y="30343"/>
                </a:lnTo>
                <a:lnTo>
                  <a:pt x="281737" y="42116"/>
                </a:lnTo>
                <a:lnTo>
                  <a:pt x="240624" y="61120"/>
                </a:lnTo>
                <a:lnTo>
                  <a:pt x="197960" y="78103"/>
                </a:lnTo>
                <a:lnTo>
                  <a:pt x="160576" y="100272"/>
                </a:lnTo>
                <a:lnTo>
                  <a:pt x="124528" y="123760"/>
                </a:lnTo>
                <a:lnTo>
                  <a:pt x="91390" y="150155"/>
                </a:lnTo>
                <a:lnTo>
                  <a:pt x="53243" y="194237"/>
                </a:lnTo>
                <a:lnTo>
                  <a:pt x="29243" y="237755"/>
                </a:lnTo>
                <a:lnTo>
                  <a:pt x="12522" y="279865"/>
                </a:lnTo>
                <a:lnTo>
                  <a:pt x="1351" y="321139"/>
                </a:lnTo>
                <a:lnTo>
                  <a:pt x="0" y="359347"/>
                </a:lnTo>
                <a:lnTo>
                  <a:pt x="4340" y="394150"/>
                </a:lnTo>
                <a:lnTo>
                  <a:pt x="21391" y="432795"/>
                </a:lnTo>
                <a:lnTo>
                  <a:pt x="45294" y="470924"/>
                </a:lnTo>
                <a:lnTo>
                  <a:pt x="86242" y="511909"/>
                </a:lnTo>
                <a:lnTo>
                  <a:pt x="125296" y="543152"/>
                </a:lnTo>
                <a:lnTo>
                  <a:pt x="162979" y="567144"/>
                </a:lnTo>
                <a:lnTo>
                  <a:pt x="203606" y="586252"/>
                </a:lnTo>
                <a:lnTo>
                  <a:pt x="247423" y="605717"/>
                </a:lnTo>
                <a:lnTo>
                  <a:pt x="282482" y="616859"/>
                </a:lnTo>
                <a:lnTo>
                  <a:pt x="318006" y="626444"/>
                </a:lnTo>
                <a:lnTo>
                  <a:pt x="353667" y="635568"/>
                </a:lnTo>
                <a:lnTo>
                  <a:pt x="389368" y="644555"/>
                </a:lnTo>
                <a:lnTo>
                  <a:pt x="425082" y="653501"/>
                </a:lnTo>
                <a:lnTo>
                  <a:pt x="460799" y="661444"/>
                </a:lnTo>
                <a:lnTo>
                  <a:pt x="497509" y="665231"/>
                </a:lnTo>
                <a:lnTo>
                  <a:pt x="538373" y="671203"/>
                </a:lnTo>
                <a:lnTo>
                  <a:pt x="576057" y="674406"/>
                </a:lnTo>
                <a:lnTo>
                  <a:pt x="613350" y="680206"/>
                </a:lnTo>
                <a:lnTo>
                  <a:pt x="654386" y="682365"/>
                </a:lnTo>
                <a:lnTo>
                  <a:pt x="692122" y="683005"/>
                </a:lnTo>
                <a:lnTo>
                  <a:pt x="729430" y="682202"/>
                </a:lnTo>
                <a:lnTo>
                  <a:pt x="770470" y="677114"/>
                </a:lnTo>
                <a:lnTo>
                  <a:pt x="808207" y="674173"/>
                </a:lnTo>
                <a:lnTo>
                  <a:pt x="844523" y="668451"/>
                </a:lnTo>
                <a:lnTo>
                  <a:pt x="880419" y="665322"/>
                </a:lnTo>
                <a:lnTo>
                  <a:pt x="916191" y="658552"/>
                </a:lnTo>
                <a:lnTo>
                  <a:pt x="951924" y="650263"/>
                </a:lnTo>
                <a:lnTo>
                  <a:pt x="987649" y="641523"/>
                </a:lnTo>
                <a:lnTo>
                  <a:pt x="1022376" y="632649"/>
                </a:lnTo>
                <a:lnTo>
                  <a:pt x="1061280" y="618116"/>
                </a:lnTo>
                <a:lnTo>
                  <a:pt x="1097628" y="596430"/>
                </a:lnTo>
                <a:lnTo>
                  <a:pt x="1133471" y="574030"/>
                </a:lnTo>
                <a:lnTo>
                  <a:pt x="1169214" y="553731"/>
                </a:lnTo>
                <a:lnTo>
                  <a:pt x="1213084" y="513997"/>
                </a:lnTo>
                <a:lnTo>
                  <a:pt x="1242451" y="475280"/>
                </a:lnTo>
                <a:lnTo>
                  <a:pt x="1260084" y="441657"/>
                </a:lnTo>
                <a:lnTo>
                  <a:pt x="1265265" y="419971"/>
                </a:lnTo>
                <a:lnTo>
                  <a:pt x="1266024" y="375463"/>
                </a:lnTo>
                <a:lnTo>
                  <a:pt x="1257648" y="335950"/>
                </a:lnTo>
                <a:lnTo>
                  <a:pt x="1242528" y="296628"/>
                </a:lnTo>
                <a:lnTo>
                  <a:pt x="1216307" y="259038"/>
                </a:lnTo>
                <a:lnTo>
                  <a:pt x="1187008" y="220979"/>
                </a:lnTo>
                <a:lnTo>
                  <a:pt x="1174150" y="208927"/>
                </a:lnTo>
                <a:lnTo>
                  <a:pt x="1130358" y="180480"/>
                </a:lnTo>
                <a:lnTo>
                  <a:pt x="1070994" y="1564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55"/>
          <p:cNvGrpSpPr/>
          <p:nvPr/>
        </p:nvGrpSpPr>
        <p:grpSpPr>
          <a:xfrm>
            <a:off x="6625828" y="2821991"/>
            <a:ext cx="732236" cy="382618"/>
            <a:chOff x="6625828" y="2821991"/>
            <a:chExt cx="732236" cy="382618"/>
          </a:xfrm>
        </p:grpSpPr>
        <p:sp>
          <p:nvSpPr>
            <p:cNvPr id="3" name="SMARTInkShape-127"/>
            <p:cNvSpPr/>
            <p:nvPr>
              <p:custDataLst>
                <p:tags r:id="rId2"/>
              </p:custDataLst>
            </p:nvPr>
          </p:nvSpPr>
          <p:spPr>
            <a:xfrm>
              <a:off x="6920508" y="2821991"/>
              <a:ext cx="437556" cy="169455"/>
            </a:xfrm>
            <a:custGeom>
              <a:avLst/>
              <a:gdLst/>
              <a:ahLst/>
              <a:cxnLst/>
              <a:rect l="0" t="0" r="0" b="0"/>
              <a:pathLst>
                <a:path w="437556" h="169455">
                  <a:moveTo>
                    <a:pt x="0" y="151595"/>
                  </a:moveTo>
                  <a:lnTo>
                    <a:pt x="0" y="151595"/>
                  </a:lnTo>
                  <a:lnTo>
                    <a:pt x="25900" y="150603"/>
                  </a:lnTo>
                  <a:lnTo>
                    <a:pt x="45047" y="144466"/>
                  </a:lnTo>
                  <a:lnTo>
                    <a:pt x="81239" y="125695"/>
                  </a:lnTo>
                  <a:lnTo>
                    <a:pt x="123198" y="82102"/>
                  </a:lnTo>
                  <a:lnTo>
                    <a:pt x="135502" y="64968"/>
                  </a:lnTo>
                  <a:lnTo>
                    <a:pt x="142228" y="39010"/>
                  </a:lnTo>
                  <a:lnTo>
                    <a:pt x="140459" y="37843"/>
                  </a:lnTo>
                  <a:lnTo>
                    <a:pt x="127442" y="35816"/>
                  </a:lnTo>
                  <a:lnTo>
                    <a:pt x="116253" y="40340"/>
                  </a:lnTo>
                  <a:lnTo>
                    <a:pt x="83096" y="76625"/>
                  </a:lnTo>
                  <a:lnTo>
                    <a:pt x="76619" y="88840"/>
                  </a:lnTo>
                  <a:lnTo>
                    <a:pt x="72461" y="112851"/>
                  </a:lnTo>
                  <a:lnTo>
                    <a:pt x="79215" y="146822"/>
                  </a:lnTo>
                  <a:lnTo>
                    <a:pt x="85147" y="152119"/>
                  </a:lnTo>
                  <a:lnTo>
                    <a:pt x="89507" y="154921"/>
                  </a:lnTo>
                  <a:lnTo>
                    <a:pt x="109864" y="158864"/>
                  </a:lnTo>
                  <a:lnTo>
                    <a:pt x="136281" y="159204"/>
                  </a:lnTo>
                  <a:lnTo>
                    <a:pt x="155583" y="152306"/>
                  </a:lnTo>
                  <a:lnTo>
                    <a:pt x="187470" y="131833"/>
                  </a:lnTo>
                  <a:lnTo>
                    <a:pt x="225397" y="87645"/>
                  </a:lnTo>
                  <a:lnTo>
                    <a:pt x="243578" y="64105"/>
                  </a:lnTo>
                  <a:lnTo>
                    <a:pt x="254893" y="35094"/>
                  </a:lnTo>
                  <a:lnTo>
                    <a:pt x="258425" y="7845"/>
                  </a:lnTo>
                  <a:lnTo>
                    <a:pt x="257611" y="5160"/>
                  </a:lnTo>
                  <a:lnTo>
                    <a:pt x="256076" y="3370"/>
                  </a:lnTo>
                  <a:lnTo>
                    <a:pt x="251726" y="1381"/>
                  </a:lnTo>
                  <a:lnTo>
                    <a:pt x="233215" y="0"/>
                  </a:lnTo>
                  <a:lnTo>
                    <a:pt x="228899" y="1914"/>
                  </a:lnTo>
                  <a:lnTo>
                    <a:pt x="221457" y="9333"/>
                  </a:lnTo>
                  <a:lnTo>
                    <a:pt x="209586" y="35410"/>
                  </a:lnTo>
                  <a:lnTo>
                    <a:pt x="200607" y="72056"/>
                  </a:lnTo>
                  <a:lnTo>
                    <a:pt x="202598" y="85156"/>
                  </a:lnTo>
                  <a:lnTo>
                    <a:pt x="214039" y="103687"/>
                  </a:lnTo>
                  <a:lnTo>
                    <a:pt x="225255" y="117005"/>
                  </a:lnTo>
                  <a:lnTo>
                    <a:pt x="234389" y="121339"/>
                  </a:lnTo>
                  <a:lnTo>
                    <a:pt x="251681" y="124121"/>
                  </a:lnTo>
                  <a:lnTo>
                    <a:pt x="266284" y="119863"/>
                  </a:lnTo>
                  <a:lnTo>
                    <a:pt x="283179" y="107576"/>
                  </a:lnTo>
                  <a:lnTo>
                    <a:pt x="306099" y="71050"/>
                  </a:lnTo>
                  <a:lnTo>
                    <a:pt x="309677" y="58250"/>
                  </a:lnTo>
                  <a:lnTo>
                    <a:pt x="312258" y="44624"/>
                  </a:lnTo>
                  <a:lnTo>
                    <a:pt x="320060" y="24411"/>
                  </a:lnTo>
                  <a:lnTo>
                    <a:pt x="321052" y="14913"/>
                  </a:lnTo>
                  <a:lnTo>
                    <a:pt x="322182" y="12848"/>
                  </a:lnTo>
                  <a:lnTo>
                    <a:pt x="323929" y="11472"/>
                  </a:lnTo>
                  <a:lnTo>
                    <a:pt x="326085" y="10555"/>
                  </a:lnTo>
                  <a:lnTo>
                    <a:pt x="326531" y="9943"/>
                  </a:lnTo>
                  <a:lnTo>
                    <a:pt x="325836" y="9536"/>
                  </a:lnTo>
                  <a:lnTo>
                    <a:pt x="324380" y="9264"/>
                  </a:lnTo>
                  <a:lnTo>
                    <a:pt x="323410" y="10075"/>
                  </a:lnTo>
                  <a:lnTo>
                    <a:pt x="322331" y="13621"/>
                  </a:lnTo>
                  <a:lnTo>
                    <a:pt x="329621" y="55978"/>
                  </a:lnTo>
                  <a:lnTo>
                    <a:pt x="331160" y="74096"/>
                  </a:lnTo>
                  <a:lnTo>
                    <a:pt x="339472" y="102785"/>
                  </a:lnTo>
                  <a:lnTo>
                    <a:pt x="347856" y="115307"/>
                  </a:lnTo>
                  <a:lnTo>
                    <a:pt x="350899" y="76652"/>
                  </a:lnTo>
                  <a:lnTo>
                    <a:pt x="358344" y="48313"/>
                  </a:lnTo>
                  <a:lnTo>
                    <a:pt x="377195" y="25093"/>
                  </a:lnTo>
                  <a:lnTo>
                    <a:pt x="383608" y="20958"/>
                  </a:lnTo>
                  <a:lnTo>
                    <a:pt x="386708" y="19855"/>
                  </a:lnTo>
                  <a:lnTo>
                    <a:pt x="395442" y="21276"/>
                  </a:lnTo>
                  <a:lnTo>
                    <a:pt x="405939" y="26206"/>
                  </a:lnTo>
                  <a:lnTo>
                    <a:pt x="421021" y="39147"/>
                  </a:lnTo>
                  <a:lnTo>
                    <a:pt x="427364" y="51690"/>
                  </a:lnTo>
                  <a:lnTo>
                    <a:pt x="435248" y="81590"/>
                  </a:lnTo>
                  <a:lnTo>
                    <a:pt x="437099" y="120900"/>
                  </a:lnTo>
                  <a:lnTo>
                    <a:pt x="437555" y="169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8"/>
            <p:cNvSpPr/>
            <p:nvPr>
              <p:custDataLst>
                <p:tags r:id="rId3"/>
              </p:custDataLst>
            </p:nvPr>
          </p:nvSpPr>
          <p:spPr>
            <a:xfrm>
              <a:off x="6822281" y="2857500"/>
              <a:ext cx="116087" cy="142299"/>
            </a:xfrm>
            <a:custGeom>
              <a:avLst/>
              <a:gdLst/>
              <a:ahLst/>
              <a:cxnLst/>
              <a:rect l="0" t="0" r="0" b="0"/>
              <a:pathLst>
                <a:path w="116087" h="142299">
                  <a:moveTo>
                    <a:pt x="0" y="44648"/>
                  </a:moveTo>
                  <a:lnTo>
                    <a:pt x="0" y="44648"/>
                  </a:lnTo>
                  <a:lnTo>
                    <a:pt x="0" y="83866"/>
                  </a:lnTo>
                  <a:lnTo>
                    <a:pt x="0" y="125910"/>
                  </a:lnTo>
                  <a:lnTo>
                    <a:pt x="0" y="142298"/>
                  </a:lnTo>
                  <a:lnTo>
                    <a:pt x="992" y="120481"/>
                  </a:lnTo>
                  <a:lnTo>
                    <a:pt x="11024" y="77630"/>
                  </a:lnTo>
                  <a:lnTo>
                    <a:pt x="21126" y="52767"/>
                  </a:lnTo>
                  <a:lnTo>
                    <a:pt x="31218" y="37342"/>
                  </a:lnTo>
                  <a:lnTo>
                    <a:pt x="66604" y="6434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9"/>
            <p:cNvSpPr/>
            <p:nvPr>
              <p:custDataLst>
                <p:tags r:id="rId4"/>
              </p:custDataLst>
            </p:nvPr>
          </p:nvSpPr>
          <p:spPr>
            <a:xfrm>
              <a:off x="6625828" y="2849063"/>
              <a:ext cx="133495" cy="355546"/>
            </a:xfrm>
            <a:custGeom>
              <a:avLst/>
              <a:gdLst/>
              <a:ahLst/>
              <a:cxnLst/>
              <a:rect l="0" t="0" r="0" b="0"/>
              <a:pathLst>
                <a:path w="133495" h="355546">
                  <a:moveTo>
                    <a:pt x="116086" y="97734"/>
                  </a:moveTo>
                  <a:lnTo>
                    <a:pt x="116086" y="97734"/>
                  </a:lnTo>
                  <a:lnTo>
                    <a:pt x="121231" y="97734"/>
                  </a:lnTo>
                  <a:lnTo>
                    <a:pt x="119033" y="97734"/>
                  </a:lnTo>
                  <a:lnTo>
                    <a:pt x="118051" y="96741"/>
                  </a:lnTo>
                  <a:lnTo>
                    <a:pt x="116345" y="90045"/>
                  </a:lnTo>
                  <a:lnTo>
                    <a:pt x="116109" y="76484"/>
                  </a:lnTo>
                  <a:lnTo>
                    <a:pt x="113451" y="70761"/>
                  </a:lnTo>
                  <a:lnTo>
                    <a:pt x="109953" y="64910"/>
                  </a:lnTo>
                  <a:lnTo>
                    <a:pt x="107708" y="53069"/>
                  </a:lnTo>
                  <a:lnTo>
                    <a:pt x="106409" y="46133"/>
                  </a:lnTo>
                  <a:lnTo>
                    <a:pt x="100099" y="32063"/>
                  </a:lnTo>
                  <a:lnTo>
                    <a:pt x="77010" y="5125"/>
                  </a:lnTo>
                  <a:lnTo>
                    <a:pt x="71269" y="2004"/>
                  </a:lnTo>
                  <a:lnTo>
                    <a:pt x="64239" y="0"/>
                  </a:lnTo>
                  <a:lnTo>
                    <a:pt x="60631" y="2372"/>
                  </a:lnTo>
                  <a:lnTo>
                    <a:pt x="32710" y="29323"/>
                  </a:lnTo>
                  <a:lnTo>
                    <a:pt x="29420" y="37894"/>
                  </a:lnTo>
                  <a:lnTo>
                    <a:pt x="18480" y="81806"/>
                  </a:lnTo>
                  <a:lnTo>
                    <a:pt x="18273" y="87115"/>
                  </a:lnTo>
                  <a:lnTo>
                    <a:pt x="19128" y="90655"/>
                  </a:lnTo>
                  <a:lnTo>
                    <a:pt x="20689" y="93014"/>
                  </a:lnTo>
                  <a:lnTo>
                    <a:pt x="22723" y="94588"/>
                  </a:lnTo>
                  <a:lnTo>
                    <a:pt x="24982" y="98981"/>
                  </a:lnTo>
                  <a:lnTo>
                    <a:pt x="25584" y="101542"/>
                  </a:lnTo>
                  <a:lnTo>
                    <a:pt x="31173" y="109886"/>
                  </a:lnTo>
                  <a:lnTo>
                    <a:pt x="36344" y="113057"/>
                  </a:lnTo>
                  <a:lnTo>
                    <a:pt x="47479" y="114842"/>
                  </a:lnTo>
                  <a:lnTo>
                    <a:pt x="89426" y="114572"/>
                  </a:lnTo>
                  <a:lnTo>
                    <a:pt x="114106" y="103161"/>
                  </a:lnTo>
                  <a:lnTo>
                    <a:pt x="117743" y="99367"/>
                  </a:lnTo>
                  <a:lnTo>
                    <a:pt x="131658" y="71476"/>
                  </a:lnTo>
                  <a:lnTo>
                    <a:pt x="133494" y="63884"/>
                  </a:lnTo>
                  <a:lnTo>
                    <a:pt x="132652" y="63261"/>
                  </a:lnTo>
                  <a:lnTo>
                    <a:pt x="126217" y="62179"/>
                  </a:lnTo>
                  <a:lnTo>
                    <a:pt x="118900" y="101747"/>
                  </a:lnTo>
                  <a:lnTo>
                    <a:pt x="117336" y="113078"/>
                  </a:lnTo>
                  <a:lnTo>
                    <a:pt x="122470" y="150778"/>
                  </a:lnTo>
                  <a:lnTo>
                    <a:pt x="124513" y="193797"/>
                  </a:lnTo>
                  <a:lnTo>
                    <a:pt x="124917" y="235992"/>
                  </a:lnTo>
                  <a:lnTo>
                    <a:pt x="117867" y="273431"/>
                  </a:lnTo>
                  <a:lnTo>
                    <a:pt x="109566" y="295085"/>
                  </a:lnTo>
                  <a:lnTo>
                    <a:pt x="106243" y="307484"/>
                  </a:lnTo>
                  <a:lnTo>
                    <a:pt x="87940" y="337052"/>
                  </a:lnTo>
                  <a:lnTo>
                    <a:pt x="76788" y="347965"/>
                  </a:lnTo>
                  <a:lnTo>
                    <a:pt x="65216" y="352815"/>
                  </a:lnTo>
                  <a:lnTo>
                    <a:pt x="47545" y="355545"/>
                  </a:lnTo>
                  <a:lnTo>
                    <a:pt x="29742" y="351614"/>
                  </a:lnTo>
                  <a:lnTo>
                    <a:pt x="0" y="3388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5625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46B86"/>
                </a:solidFill>
              </a:rPr>
              <a:t>Structure of a Chloroplast</a:t>
            </a:r>
            <a:endParaRPr lang="en-US" dirty="0">
              <a:solidFill>
                <a:srgbClr val="646B8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3532"/>
            <a:ext cx="9144000" cy="4689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The thylakoid membrane of the chloroplast contains pigments (i.e., chlorophylls, carotenoids).</a:t>
            </a:r>
            <a:endParaRPr lang="en-US" dirty="0">
              <a:latin typeface="+mn-lt"/>
            </a:endParaRPr>
          </a:p>
        </p:txBody>
      </p:sp>
      <p:sp>
        <p:nvSpPr>
          <p:cNvPr id="11" name="SMARTInkShape-133"/>
          <p:cNvSpPr/>
          <p:nvPr>
            <p:custDataLst>
              <p:tags r:id="rId1"/>
            </p:custDataLst>
          </p:nvPr>
        </p:nvSpPr>
        <p:spPr>
          <a:xfrm>
            <a:off x="7483734" y="2884358"/>
            <a:ext cx="1490603" cy="785724"/>
          </a:xfrm>
          <a:custGeom>
            <a:avLst/>
            <a:gdLst/>
            <a:ahLst/>
            <a:cxnLst/>
            <a:rect l="0" t="0" r="0" b="0"/>
            <a:pathLst>
              <a:path w="1490603" h="785724">
                <a:moveTo>
                  <a:pt x="1490602" y="366048"/>
                </a:moveTo>
                <a:lnTo>
                  <a:pt x="1490602" y="366048"/>
                </a:lnTo>
                <a:lnTo>
                  <a:pt x="1490602" y="361307"/>
                </a:lnTo>
                <a:lnTo>
                  <a:pt x="1489610" y="359911"/>
                </a:lnTo>
                <a:lnTo>
                  <a:pt x="1487956" y="358980"/>
                </a:lnTo>
                <a:lnTo>
                  <a:pt x="1485861" y="358360"/>
                </a:lnTo>
                <a:lnTo>
                  <a:pt x="1484464" y="355962"/>
                </a:lnTo>
                <a:lnTo>
                  <a:pt x="1481507" y="344098"/>
                </a:lnTo>
                <a:lnTo>
                  <a:pt x="1477300" y="337110"/>
                </a:lnTo>
                <a:lnTo>
                  <a:pt x="1433092" y="297437"/>
                </a:lnTo>
                <a:lnTo>
                  <a:pt x="1403389" y="271700"/>
                </a:lnTo>
                <a:lnTo>
                  <a:pt x="1369425" y="251294"/>
                </a:lnTo>
                <a:lnTo>
                  <a:pt x="1336266" y="225602"/>
                </a:lnTo>
                <a:lnTo>
                  <a:pt x="1294808" y="201481"/>
                </a:lnTo>
                <a:lnTo>
                  <a:pt x="1272405" y="185216"/>
                </a:lnTo>
                <a:lnTo>
                  <a:pt x="1232932" y="167683"/>
                </a:lnTo>
                <a:lnTo>
                  <a:pt x="1196177" y="150146"/>
                </a:lnTo>
                <a:lnTo>
                  <a:pt x="1160253" y="129998"/>
                </a:lnTo>
                <a:lnTo>
                  <a:pt x="1121849" y="106909"/>
                </a:lnTo>
                <a:lnTo>
                  <a:pt x="1087985" y="91821"/>
                </a:lnTo>
                <a:lnTo>
                  <a:pt x="1052815" y="78421"/>
                </a:lnTo>
                <a:lnTo>
                  <a:pt x="1017260" y="64528"/>
                </a:lnTo>
                <a:lnTo>
                  <a:pt x="981590" y="54128"/>
                </a:lnTo>
                <a:lnTo>
                  <a:pt x="945885" y="44763"/>
                </a:lnTo>
                <a:lnTo>
                  <a:pt x="907524" y="35704"/>
                </a:lnTo>
                <a:lnTo>
                  <a:pt x="867385" y="26736"/>
                </a:lnTo>
                <a:lnTo>
                  <a:pt x="827711" y="17795"/>
                </a:lnTo>
                <a:lnTo>
                  <a:pt x="784537" y="8862"/>
                </a:lnTo>
                <a:lnTo>
                  <a:pt x="742970" y="2577"/>
                </a:lnTo>
                <a:lnTo>
                  <a:pt x="702873" y="715"/>
                </a:lnTo>
                <a:lnTo>
                  <a:pt x="659573" y="163"/>
                </a:lnTo>
                <a:lnTo>
                  <a:pt x="615324" y="0"/>
                </a:lnTo>
                <a:lnTo>
                  <a:pt x="570795" y="2597"/>
                </a:lnTo>
                <a:lnTo>
                  <a:pt x="526180" y="7005"/>
                </a:lnTo>
                <a:lnTo>
                  <a:pt x="484188" y="10957"/>
                </a:lnTo>
                <a:lnTo>
                  <a:pt x="443965" y="18411"/>
                </a:lnTo>
                <a:lnTo>
                  <a:pt x="400628" y="26904"/>
                </a:lnTo>
                <a:lnTo>
                  <a:pt x="356367" y="38350"/>
                </a:lnTo>
                <a:lnTo>
                  <a:pt x="314480" y="54309"/>
                </a:lnTo>
                <a:lnTo>
                  <a:pt x="276933" y="71606"/>
                </a:lnTo>
                <a:lnTo>
                  <a:pt x="238028" y="89298"/>
                </a:lnTo>
                <a:lnTo>
                  <a:pt x="200372" y="107108"/>
                </a:lnTo>
                <a:lnTo>
                  <a:pt x="156242" y="130904"/>
                </a:lnTo>
                <a:lnTo>
                  <a:pt x="116436" y="161842"/>
                </a:lnTo>
                <a:lnTo>
                  <a:pt x="75654" y="200728"/>
                </a:lnTo>
                <a:lnTo>
                  <a:pt x="45175" y="232961"/>
                </a:lnTo>
                <a:lnTo>
                  <a:pt x="19355" y="276865"/>
                </a:lnTo>
                <a:lnTo>
                  <a:pt x="4326" y="312492"/>
                </a:lnTo>
                <a:lnTo>
                  <a:pt x="0" y="357121"/>
                </a:lnTo>
                <a:lnTo>
                  <a:pt x="4279" y="398130"/>
                </a:lnTo>
                <a:lnTo>
                  <a:pt x="11830" y="433762"/>
                </a:lnTo>
                <a:lnTo>
                  <a:pt x="24264" y="471477"/>
                </a:lnTo>
                <a:lnTo>
                  <a:pt x="50484" y="510068"/>
                </a:lnTo>
                <a:lnTo>
                  <a:pt x="89495" y="546654"/>
                </a:lnTo>
                <a:lnTo>
                  <a:pt x="133403" y="583418"/>
                </a:lnTo>
                <a:lnTo>
                  <a:pt x="171676" y="614037"/>
                </a:lnTo>
                <a:lnTo>
                  <a:pt x="205518" y="633334"/>
                </a:lnTo>
                <a:lnTo>
                  <a:pt x="240680" y="651619"/>
                </a:lnTo>
                <a:lnTo>
                  <a:pt x="276233" y="666959"/>
                </a:lnTo>
                <a:lnTo>
                  <a:pt x="314550" y="683079"/>
                </a:lnTo>
                <a:lnTo>
                  <a:pt x="354675" y="701415"/>
                </a:lnTo>
                <a:lnTo>
                  <a:pt x="394346" y="715778"/>
                </a:lnTo>
                <a:lnTo>
                  <a:pt x="437520" y="729955"/>
                </a:lnTo>
                <a:lnTo>
                  <a:pt x="481731" y="740440"/>
                </a:lnTo>
                <a:lnTo>
                  <a:pt x="526250" y="749831"/>
                </a:lnTo>
                <a:lnTo>
                  <a:pt x="556978" y="755892"/>
                </a:lnTo>
                <a:lnTo>
                  <a:pt x="590479" y="761893"/>
                </a:lnTo>
                <a:lnTo>
                  <a:pt x="622565" y="767867"/>
                </a:lnTo>
                <a:lnTo>
                  <a:pt x="653362" y="773830"/>
                </a:lnTo>
                <a:lnTo>
                  <a:pt x="683587" y="779787"/>
                </a:lnTo>
                <a:lnTo>
                  <a:pt x="716201" y="783096"/>
                </a:lnTo>
                <a:lnTo>
                  <a:pt x="750542" y="784567"/>
                </a:lnTo>
                <a:lnTo>
                  <a:pt x="785647" y="785221"/>
                </a:lnTo>
                <a:lnTo>
                  <a:pt x="818447" y="785511"/>
                </a:lnTo>
                <a:lnTo>
                  <a:pt x="850554" y="785640"/>
                </a:lnTo>
                <a:lnTo>
                  <a:pt x="884668" y="785698"/>
                </a:lnTo>
                <a:lnTo>
                  <a:pt x="917026" y="785723"/>
                </a:lnTo>
                <a:lnTo>
                  <a:pt x="948937" y="784742"/>
                </a:lnTo>
                <a:lnTo>
                  <a:pt x="982964" y="780999"/>
                </a:lnTo>
                <a:lnTo>
                  <a:pt x="1015284" y="778674"/>
                </a:lnTo>
                <a:lnTo>
                  <a:pt x="1046186" y="776648"/>
                </a:lnTo>
                <a:lnTo>
                  <a:pt x="1076456" y="772441"/>
                </a:lnTo>
                <a:lnTo>
                  <a:pt x="1106446" y="767264"/>
                </a:lnTo>
                <a:lnTo>
                  <a:pt x="1148575" y="758770"/>
                </a:lnTo>
                <a:lnTo>
                  <a:pt x="1186193" y="747324"/>
                </a:lnTo>
                <a:lnTo>
                  <a:pt x="1222475" y="734011"/>
                </a:lnTo>
                <a:lnTo>
                  <a:pt x="1258360" y="721137"/>
                </a:lnTo>
                <a:lnTo>
                  <a:pt x="1294129" y="704754"/>
                </a:lnTo>
                <a:lnTo>
                  <a:pt x="1337029" y="681441"/>
                </a:lnTo>
                <a:lnTo>
                  <a:pt x="1376145" y="651782"/>
                </a:lnTo>
                <a:lnTo>
                  <a:pt x="1418523" y="616078"/>
                </a:lnTo>
                <a:lnTo>
                  <a:pt x="1429793" y="603180"/>
                </a:lnTo>
                <a:lnTo>
                  <a:pt x="1453110" y="566719"/>
                </a:lnTo>
                <a:lnTo>
                  <a:pt x="1459057" y="546185"/>
                </a:lnTo>
                <a:lnTo>
                  <a:pt x="1462403" y="504089"/>
                </a:lnTo>
                <a:lnTo>
                  <a:pt x="1463395" y="464496"/>
                </a:lnTo>
                <a:lnTo>
                  <a:pt x="1461043" y="437551"/>
                </a:lnTo>
                <a:lnTo>
                  <a:pt x="1451417" y="410716"/>
                </a:lnTo>
                <a:lnTo>
                  <a:pt x="1425645" y="370241"/>
                </a:lnTo>
                <a:lnTo>
                  <a:pt x="1391892" y="332150"/>
                </a:lnTo>
                <a:lnTo>
                  <a:pt x="1347663" y="298219"/>
                </a:lnTo>
                <a:lnTo>
                  <a:pt x="1303070" y="274973"/>
                </a:lnTo>
                <a:lnTo>
                  <a:pt x="1262617" y="257328"/>
                </a:lnTo>
                <a:lnTo>
                  <a:pt x="1228141" y="242664"/>
                </a:lnTo>
                <a:lnTo>
                  <a:pt x="1192791" y="235232"/>
                </a:lnTo>
                <a:lnTo>
                  <a:pt x="1149258" y="226584"/>
                </a:lnTo>
                <a:lnTo>
                  <a:pt x="1133414" y="2231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134"/>
          <p:cNvSpPr/>
          <p:nvPr>
            <p:custDataLst>
              <p:tags r:id="rId2"/>
            </p:custDataLst>
          </p:nvPr>
        </p:nvSpPr>
        <p:spPr>
          <a:xfrm>
            <a:off x="3412660" y="5644115"/>
            <a:ext cx="1147761" cy="579608"/>
          </a:xfrm>
          <a:custGeom>
            <a:avLst/>
            <a:gdLst/>
            <a:ahLst/>
            <a:cxnLst/>
            <a:rect l="0" t="0" r="0" b="0"/>
            <a:pathLst>
              <a:path w="1147761" h="579608">
                <a:moveTo>
                  <a:pt x="1096832" y="115533"/>
                </a:moveTo>
                <a:lnTo>
                  <a:pt x="1096832" y="115533"/>
                </a:lnTo>
                <a:lnTo>
                  <a:pt x="1062247" y="114541"/>
                </a:lnTo>
                <a:lnTo>
                  <a:pt x="1021917" y="106439"/>
                </a:lnTo>
                <a:lnTo>
                  <a:pt x="986343" y="97053"/>
                </a:lnTo>
                <a:lnTo>
                  <a:pt x="950324" y="88560"/>
                </a:lnTo>
                <a:lnTo>
                  <a:pt x="913524" y="79760"/>
                </a:lnTo>
                <a:lnTo>
                  <a:pt x="878477" y="70869"/>
                </a:lnTo>
                <a:lnTo>
                  <a:pt x="839319" y="64596"/>
                </a:lnTo>
                <a:lnTo>
                  <a:pt x="795273" y="57736"/>
                </a:lnTo>
                <a:lnTo>
                  <a:pt x="756917" y="52964"/>
                </a:lnTo>
                <a:lnTo>
                  <a:pt x="723706" y="47164"/>
                </a:lnTo>
                <a:lnTo>
                  <a:pt x="679574" y="42056"/>
                </a:lnTo>
                <a:lnTo>
                  <a:pt x="637159" y="36527"/>
                </a:lnTo>
                <a:lnTo>
                  <a:pt x="602343" y="35570"/>
                </a:lnTo>
                <a:lnTo>
                  <a:pt x="566892" y="35286"/>
                </a:lnTo>
                <a:lnTo>
                  <a:pt x="531252" y="35202"/>
                </a:lnTo>
                <a:lnTo>
                  <a:pt x="495556" y="35177"/>
                </a:lnTo>
                <a:lnTo>
                  <a:pt x="459845" y="35169"/>
                </a:lnTo>
                <a:lnTo>
                  <a:pt x="424128" y="39907"/>
                </a:lnTo>
                <a:lnTo>
                  <a:pt x="392379" y="44880"/>
                </a:lnTo>
                <a:lnTo>
                  <a:pt x="358093" y="50397"/>
                </a:lnTo>
                <a:lnTo>
                  <a:pt x="316479" y="59082"/>
                </a:lnTo>
                <a:lnTo>
                  <a:pt x="279013" y="67939"/>
                </a:lnTo>
                <a:lnTo>
                  <a:pt x="243769" y="76847"/>
                </a:lnTo>
                <a:lnTo>
                  <a:pt x="202045" y="88746"/>
                </a:lnTo>
                <a:lnTo>
                  <a:pt x="170252" y="100320"/>
                </a:lnTo>
                <a:lnTo>
                  <a:pt x="132842" y="122009"/>
                </a:lnTo>
                <a:lnTo>
                  <a:pt x="94900" y="151321"/>
                </a:lnTo>
                <a:lnTo>
                  <a:pt x="58950" y="182019"/>
                </a:lnTo>
                <a:lnTo>
                  <a:pt x="28512" y="224840"/>
                </a:lnTo>
                <a:lnTo>
                  <a:pt x="14545" y="244273"/>
                </a:lnTo>
                <a:lnTo>
                  <a:pt x="3609" y="280947"/>
                </a:lnTo>
                <a:lnTo>
                  <a:pt x="0" y="313924"/>
                </a:lnTo>
                <a:lnTo>
                  <a:pt x="3671" y="355114"/>
                </a:lnTo>
                <a:lnTo>
                  <a:pt x="15783" y="393997"/>
                </a:lnTo>
                <a:lnTo>
                  <a:pt x="31940" y="421173"/>
                </a:lnTo>
                <a:lnTo>
                  <a:pt x="75219" y="461413"/>
                </a:lnTo>
                <a:lnTo>
                  <a:pt x="90133" y="473648"/>
                </a:lnTo>
                <a:lnTo>
                  <a:pt x="132736" y="492895"/>
                </a:lnTo>
                <a:lnTo>
                  <a:pt x="174469" y="515420"/>
                </a:lnTo>
                <a:lnTo>
                  <a:pt x="209853" y="528890"/>
                </a:lnTo>
                <a:lnTo>
                  <a:pt x="248923" y="541106"/>
                </a:lnTo>
                <a:lnTo>
                  <a:pt x="291184" y="553073"/>
                </a:lnTo>
                <a:lnTo>
                  <a:pt x="333229" y="560250"/>
                </a:lnTo>
                <a:lnTo>
                  <a:pt x="367981" y="566235"/>
                </a:lnTo>
                <a:lnTo>
                  <a:pt x="403414" y="569551"/>
                </a:lnTo>
                <a:lnTo>
                  <a:pt x="435097" y="572972"/>
                </a:lnTo>
                <a:lnTo>
                  <a:pt x="469353" y="576808"/>
                </a:lnTo>
                <a:lnTo>
                  <a:pt x="510951" y="578968"/>
                </a:lnTo>
                <a:lnTo>
                  <a:pt x="548411" y="579607"/>
                </a:lnTo>
                <a:lnTo>
                  <a:pt x="584646" y="578805"/>
                </a:lnTo>
                <a:lnTo>
                  <a:pt x="620518" y="573716"/>
                </a:lnTo>
                <a:lnTo>
                  <a:pt x="656282" y="571768"/>
                </a:lnTo>
                <a:lnTo>
                  <a:pt x="692014" y="570198"/>
                </a:lnTo>
                <a:lnTo>
                  <a:pt x="726745" y="563891"/>
                </a:lnTo>
                <a:lnTo>
                  <a:pt x="768295" y="552870"/>
                </a:lnTo>
                <a:lnTo>
                  <a:pt x="800058" y="541448"/>
                </a:lnTo>
                <a:lnTo>
                  <a:pt x="837458" y="524551"/>
                </a:lnTo>
                <a:lnTo>
                  <a:pt x="873508" y="504529"/>
                </a:lnTo>
                <a:lnTo>
                  <a:pt x="909293" y="481466"/>
                </a:lnTo>
                <a:lnTo>
                  <a:pt x="945024" y="457802"/>
                </a:lnTo>
                <a:lnTo>
                  <a:pt x="987030" y="428067"/>
                </a:lnTo>
                <a:lnTo>
                  <a:pt x="1025163" y="385285"/>
                </a:lnTo>
                <a:lnTo>
                  <a:pt x="1061093" y="345223"/>
                </a:lnTo>
                <a:lnTo>
                  <a:pt x="1089762" y="300977"/>
                </a:lnTo>
                <a:lnTo>
                  <a:pt x="1110784" y="259126"/>
                </a:lnTo>
                <a:lnTo>
                  <a:pt x="1126475" y="221412"/>
                </a:lnTo>
                <a:lnTo>
                  <a:pt x="1141465" y="184940"/>
                </a:lnTo>
                <a:lnTo>
                  <a:pt x="1147760" y="156934"/>
                </a:lnTo>
                <a:lnTo>
                  <a:pt x="1146980" y="120855"/>
                </a:lnTo>
                <a:lnTo>
                  <a:pt x="1142567" y="78440"/>
                </a:lnTo>
                <a:lnTo>
                  <a:pt x="1132321" y="52618"/>
                </a:lnTo>
                <a:lnTo>
                  <a:pt x="1111978" y="26116"/>
                </a:lnTo>
                <a:lnTo>
                  <a:pt x="1087099" y="8892"/>
                </a:lnTo>
                <a:lnTo>
                  <a:pt x="1065616" y="2246"/>
                </a:lnTo>
                <a:lnTo>
                  <a:pt x="1026321" y="0"/>
                </a:lnTo>
                <a:lnTo>
                  <a:pt x="985633" y="2202"/>
                </a:lnTo>
                <a:lnTo>
                  <a:pt x="948418" y="16638"/>
                </a:lnTo>
                <a:lnTo>
                  <a:pt x="909309" y="351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135"/>
          <p:cNvSpPr/>
          <p:nvPr>
            <p:custDataLst>
              <p:tags r:id="rId3"/>
            </p:custDataLst>
          </p:nvPr>
        </p:nvSpPr>
        <p:spPr>
          <a:xfrm>
            <a:off x="7586731" y="3697268"/>
            <a:ext cx="1182223" cy="338950"/>
          </a:xfrm>
          <a:custGeom>
            <a:avLst/>
            <a:gdLst/>
            <a:ahLst/>
            <a:cxnLst/>
            <a:rect l="0" t="0" r="0" b="0"/>
            <a:pathLst>
              <a:path w="1182223" h="338950">
                <a:moveTo>
                  <a:pt x="1182222" y="169287"/>
                </a:moveTo>
                <a:lnTo>
                  <a:pt x="1182222" y="169287"/>
                </a:lnTo>
                <a:lnTo>
                  <a:pt x="1182222" y="161598"/>
                </a:lnTo>
                <a:lnTo>
                  <a:pt x="1158010" y="133513"/>
                </a:lnTo>
                <a:lnTo>
                  <a:pt x="1157151" y="130555"/>
                </a:lnTo>
                <a:lnTo>
                  <a:pt x="1150905" y="124622"/>
                </a:lnTo>
                <a:lnTo>
                  <a:pt x="1108624" y="100825"/>
                </a:lnTo>
                <a:lnTo>
                  <a:pt x="1079183" y="82966"/>
                </a:lnTo>
                <a:lnTo>
                  <a:pt x="1041276" y="71244"/>
                </a:lnTo>
                <a:lnTo>
                  <a:pt x="1004304" y="61579"/>
                </a:lnTo>
                <a:lnTo>
                  <a:pt x="966197" y="54304"/>
                </a:lnTo>
                <a:lnTo>
                  <a:pt x="933433" y="53419"/>
                </a:lnTo>
                <a:lnTo>
                  <a:pt x="894194" y="50620"/>
                </a:lnTo>
                <a:lnTo>
                  <a:pt x="856440" y="46152"/>
                </a:lnTo>
                <a:lnTo>
                  <a:pt x="821111" y="44828"/>
                </a:lnTo>
                <a:lnTo>
                  <a:pt x="776579" y="44436"/>
                </a:lnTo>
                <a:lnTo>
                  <a:pt x="733618" y="44320"/>
                </a:lnTo>
                <a:lnTo>
                  <a:pt x="694098" y="44286"/>
                </a:lnTo>
                <a:lnTo>
                  <a:pt x="652624" y="41629"/>
                </a:lnTo>
                <a:lnTo>
                  <a:pt x="611944" y="36584"/>
                </a:lnTo>
                <a:lnTo>
                  <a:pt x="574814" y="35710"/>
                </a:lnTo>
                <a:lnTo>
                  <a:pt x="532081" y="34422"/>
                </a:lnTo>
                <a:lnTo>
                  <a:pt x="490674" y="27662"/>
                </a:lnTo>
                <a:lnTo>
                  <a:pt x="457193" y="26782"/>
                </a:lnTo>
                <a:lnTo>
                  <a:pt x="416684" y="20348"/>
                </a:lnTo>
                <a:lnTo>
                  <a:pt x="377496" y="17859"/>
                </a:lnTo>
                <a:lnTo>
                  <a:pt x="334502" y="11420"/>
                </a:lnTo>
                <a:lnTo>
                  <a:pt x="296597" y="9402"/>
                </a:lnTo>
                <a:lnTo>
                  <a:pt x="256565" y="6074"/>
                </a:lnTo>
                <a:lnTo>
                  <a:pt x="218714" y="1534"/>
                </a:lnTo>
                <a:lnTo>
                  <a:pt x="179849" y="0"/>
                </a:lnTo>
                <a:lnTo>
                  <a:pt x="138805" y="6826"/>
                </a:lnTo>
                <a:lnTo>
                  <a:pt x="97772" y="15083"/>
                </a:lnTo>
                <a:lnTo>
                  <a:pt x="82111" y="18400"/>
                </a:lnTo>
                <a:lnTo>
                  <a:pt x="38991" y="42199"/>
                </a:lnTo>
                <a:lnTo>
                  <a:pt x="26552" y="56249"/>
                </a:lnTo>
                <a:lnTo>
                  <a:pt x="831" y="95769"/>
                </a:lnTo>
                <a:lnTo>
                  <a:pt x="0" y="109824"/>
                </a:lnTo>
                <a:lnTo>
                  <a:pt x="5026" y="139554"/>
                </a:lnTo>
                <a:lnTo>
                  <a:pt x="12779" y="154088"/>
                </a:lnTo>
                <a:lnTo>
                  <a:pt x="48415" y="192810"/>
                </a:lnTo>
                <a:lnTo>
                  <a:pt x="73475" y="210873"/>
                </a:lnTo>
                <a:lnTo>
                  <a:pt x="110777" y="228792"/>
                </a:lnTo>
                <a:lnTo>
                  <a:pt x="147430" y="245496"/>
                </a:lnTo>
                <a:lnTo>
                  <a:pt x="191165" y="261405"/>
                </a:lnTo>
                <a:lnTo>
                  <a:pt x="227338" y="275184"/>
                </a:lnTo>
                <a:lnTo>
                  <a:pt x="269747" y="289497"/>
                </a:lnTo>
                <a:lnTo>
                  <a:pt x="306788" y="295999"/>
                </a:lnTo>
                <a:lnTo>
                  <a:pt x="342767" y="306543"/>
                </a:lnTo>
                <a:lnTo>
                  <a:pt x="381514" y="318181"/>
                </a:lnTo>
                <a:lnTo>
                  <a:pt x="424738" y="326072"/>
                </a:lnTo>
                <a:lnTo>
                  <a:pt x="465547" y="328851"/>
                </a:lnTo>
                <a:lnTo>
                  <a:pt x="497583" y="329501"/>
                </a:lnTo>
                <a:lnTo>
                  <a:pt x="539606" y="334608"/>
                </a:lnTo>
                <a:lnTo>
                  <a:pt x="583225" y="338093"/>
                </a:lnTo>
                <a:lnTo>
                  <a:pt x="620324" y="338697"/>
                </a:lnTo>
                <a:lnTo>
                  <a:pt x="655008" y="338838"/>
                </a:lnTo>
                <a:lnTo>
                  <a:pt x="690928" y="338900"/>
                </a:lnTo>
                <a:lnTo>
                  <a:pt x="724752" y="338928"/>
                </a:lnTo>
                <a:lnTo>
                  <a:pt x="765114" y="338944"/>
                </a:lnTo>
                <a:lnTo>
                  <a:pt x="808568" y="338949"/>
                </a:lnTo>
                <a:lnTo>
                  <a:pt x="850335" y="334210"/>
                </a:lnTo>
                <a:lnTo>
                  <a:pt x="890224" y="323720"/>
                </a:lnTo>
                <a:lnTo>
                  <a:pt x="932654" y="315035"/>
                </a:lnTo>
                <a:lnTo>
                  <a:pt x="967386" y="306178"/>
                </a:lnTo>
                <a:lnTo>
                  <a:pt x="1007221" y="296277"/>
                </a:lnTo>
                <a:lnTo>
                  <a:pt x="1043609" y="281217"/>
                </a:lnTo>
                <a:lnTo>
                  <a:pt x="1082830" y="257215"/>
                </a:lnTo>
                <a:lnTo>
                  <a:pt x="1088438" y="250369"/>
                </a:lnTo>
                <a:lnTo>
                  <a:pt x="1094242" y="240936"/>
                </a:lnTo>
                <a:lnTo>
                  <a:pt x="1098471" y="234865"/>
                </a:lnTo>
                <a:lnTo>
                  <a:pt x="1100351" y="228859"/>
                </a:lnTo>
                <a:lnTo>
                  <a:pt x="1101723" y="190845"/>
                </a:lnTo>
                <a:lnTo>
                  <a:pt x="1099150" y="181183"/>
                </a:lnTo>
                <a:lnTo>
                  <a:pt x="1081112" y="150904"/>
                </a:lnTo>
                <a:lnTo>
                  <a:pt x="1054584" y="122154"/>
                </a:lnTo>
                <a:lnTo>
                  <a:pt x="1011543" y="103845"/>
                </a:lnTo>
                <a:lnTo>
                  <a:pt x="970422" y="98639"/>
                </a:lnTo>
                <a:lnTo>
                  <a:pt x="956127" y="99192"/>
                </a:lnTo>
                <a:lnTo>
                  <a:pt x="923261" y="1067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3527425" cy="2667000"/>
          </a:xfrm>
        </p:spPr>
        <p:txBody>
          <a:bodyPr/>
          <a:lstStyle/>
          <a:p>
            <a:pPr eaLnBrk="1" hangingPunct="1"/>
            <a:r>
              <a:rPr lang="en-US" dirty="0"/>
              <a:t>Chloroplasts absorb light energy and convert it to </a:t>
            </a:r>
            <a:r>
              <a:rPr lang="en-US" dirty="0" smtClean="0"/>
              <a:t>glucose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999" r="1570" b="3000"/>
          <a:stretch>
            <a:fillRect/>
          </a:stretch>
        </p:blipFill>
        <p:spPr bwMode="auto">
          <a:xfrm>
            <a:off x="4572000" y="1295400"/>
            <a:ext cx="4171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875338" y="2895600"/>
            <a:ext cx="6191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799388" y="2724150"/>
            <a:ext cx="984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Reflected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049838" y="5510213"/>
            <a:ext cx="1014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Absorbed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848350" y="6288088"/>
            <a:ext cx="1201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Transmitted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 baseline="3000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772400" y="6324600"/>
            <a:ext cx="1171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6019800" y="5181600"/>
            <a:ext cx="838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flipV="1">
            <a:off x="6019800" y="5410200"/>
            <a:ext cx="838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 flipV="1">
            <a:off x="8166100" y="6086475"/>
            <a:ext cx="106363" cy="211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THE COLOR OF LIGHT SEEN IS THE COLOR NOT ABSORBED</a:t>
            </a:r>
          </a:p>
        </p:txBody>
      </p:sp>
    </p:spTree>
    <p:extLst>
      <p:ext uri="{BB962C8B-B14F-4D97-AF65-F5344CB8AC3E}">
        <p14:creationId xmlns:p14="http://schemas.microsoft.com/office/powerpoint/2010/main" val="3282227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  <p:bldP spid="99334" grpId="0" autoUpdateAnimBg="0"/>
      <p:bldP spid="99335" grpId="0" autoUpdateAnimBg="0"/>
      <p:bldP spid="99336" grpId="0" autoUpdateAnimBg="0"/>
      <p:bldP spid="99337" grpId="0" autoUpdateAnimBg="0"/>
      <p:bldP spid="99338" grpId="0" animBg="1"/>
      <p:bldP spid="99339" grpId="0" animBg="1"/>
      <p:bldP spid="99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840458"/>
            <a:ext cx="8610600" cy="4220261"/>
          </a:xfrm>
        </p:spPr>
        <p:txBody>
          <a:bodyPr/>
          <a:lstStyle/>
          <a:p>
            <a:pPr eaLnBrk="1" hangingPunct="1"/>
            <a:r>
              <a:rPr lang="en-US" dirty="0"/>
              <a:t>In most plants, photosynthesis occurs primarily in the leaves, in the chloroplasts</a:t>
            </a:r>
          </a:p>
          <a:p>
            <a:pPr eaLnBrk="1" hangingPunct="1"/>
            <a:r>
              <a:rPr lang="en-US" dirty="0"/>
              <a:t>A chloroplast contains: </a:t>
            </a:r>
          </a:p>
          <a:p>
            <a:pPr lvl="1" eaLnBrk="1" hangingPunct="1"/>
            <a:r>
              <a:rPr lang="en-US" dirty="0" err="1"/>
              <a:t>stroma</a:t>
            </a:r>
            <a:r>
              <a:rPr lang="en-US" dirty="0"/>
              <a:t>, a fluid </a:t>
            </a:r>
          </a:p>
          <a:p>
            <a:pPr lvl="1" eaLnBrk="1" hangingPunct="1"/>
            <a:r>
              <a:rPr lang="en-US" dirty="0"/>
              <a:t>grana, stacks of thylakoids </a:t>
            </a:r>
          </a:p>
          <a:p>
            <a:pPr eaLnBrk="1" hangingPunct="1"/>
            <a:r>
              <a:rPr lang="en-US" dirty="0"/>
              <a:t>The thylakoids contain chlorophyll</a:t>
            </a:r>
          </a:p>
          <a:p>
            <a:pPr lvl="1" eaLnBrk="1" hangingPunct="1"/>
            <a:r>
              <a:rPr lang="en-US" dirty="0"/>
              <a:t>Chlorophyll is the green pigment that captures light for photosynthesis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503238"/>
          </a:xfrm>
        </p:spPr>
        <p:txBody>
          <a:bodyPr>
            <a:noAutofit/>
          </a:bodyPr>
          <a:lstStyle/>
          <a:p>
            <a:pPr marL="687388" indent="-687388" eaLnBrk="1" hangingPunct="1"/>
            <a:r>
              <a:rPr lang="en-US" sz="4000" dirty="0"/>
              <a:t>Photosynthesis occurs in chloroplasts</a:t>
            </a:r>
          </a:p>
        </p:txBody>
      </p:sp>
    </p:spTree>
    <p:extLst>
      <p:ext uri="{BB962C8B-B14F-4D97-AF65-F5344CB8AC3E}">
        <p14:creationId xmlns:p14="http://schemas.microsoft.com/office/powerpoint/2010/main" val="405381768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0-01a-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7837"/>
            <a:ext cx="8686800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>
            <a:fillRect/>
          </a:stretch>
        </p:blipFill>
        <p:spPr bwMode="auto">
          <a:xfrm>
            <a:off x="990600" y="1295400"/>
            <a:ext cx="7315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316288" y="1392238"/>
            <a:ext cx="21701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LEAF CROSS SECTION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426200" y="1447800"/>
            <a:ext cx="1803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MESOPHYLL CELL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286000" y="1752600"/>
            <a:ext cx="6477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LEAF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1171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5562600" y="2333625"/>
            <a:ext cx="908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Mesophyll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505200" y="3983038"/>
            <a:ext cx="1536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5334000" y="3962400"/>
            <a:ext cx="20224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Intermembrane space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7696200" y="4419600"/>
            <a:ext cx="1082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Outer</a:t>
            </a:r>
          </a:p>
          <a:p>
            <a:pPr>
              <a:lnSpc>
                <a:spcPct val="90000"/>
              </a:lnSpc>
            </a:pPr>
            <a:r>
              <a:rPr lang="en-US" sz="1400" b="1"/>
              <a:t>membrane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696200" y="5467350"/>
            <a:ext cx="1082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Inner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7010400" y="6019800"/>
            <a:ext cx="1309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Thylakoid</a:t>
            </a:r>
            <a:br>
              <a:rPr lang="en-US" sz="1400" b="1"/>
            </a:br>
            <a:r>
              <a:rPr lang="en-US" sz="1400" b="1"/>
              <a:t>compartment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5867400" y="6172200"/>
            <a:ext cx="10144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Thylakoid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4724400" y="6096000"/>
            <a:ext cx="796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3886200" y="5410200"/>
            <a:ext cx="8651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400" b="1"/>
              <a:t>Granum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2667000" y="5943600"/>
            <a:ext cx="796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1524000" y="5943600"/>
            <a:ext cx="6985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Grana</a:t>
            </a:r>
          </a:p>
        </p:txBody>
      </p:sp>
      <p:sp>
        <p:nvSpPr>
          <p:cNvPr id="12307" name="AutoShape 20"/>
          <p:cNvSpPr>
            <a:spLocks/>
          </p:cNvSpPr>
          <p:nvPr/>
        </p:nvSpPr>
        <p:spPr bwMode="auto">
          <a:xfrm>
            <a:off x="5486400" y="2057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6019800" y="1371600"/>
            <a:ext cx="9906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6172200" y="4267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 flipH="1">
            <a:off x="6781800" y="45720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4"/>
          <p:cNvSpPr>
            <a:spLocks noChangeShapeType="1"/>
          </p:cNvSpPr>
          <p:nvPr/>
        </p:nvSpPr>
        <p:spPr bwMode="auto">
          <a:xfrm flipH="1" flipV="1">
            <a:off x="6553200" y="5257800"/>
            <a:ext cx="1143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5"/>
          <p:cNvSpPr>
            <a:spLocks noChangeShapeType="1"/>
          </p:cNvSpPr>
          <p:nvPr/>
        </p:nvSpPr>
        <p:spPr bwMode="auto">
          <a:xfrm flipH="1" flipV="1">
            <a:off x="6172200" y="5334000"/>
            <a:ext cx="914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 flipH="1" flipV="1">
            <a:off x="5943600" y="5562600"/>
            <a:ext cx="228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utoShape 27"/>
          <p:cNvSpPr>
            <a:spLocks/>
          </p:cNvSpPr>
          <p:nvPr/>
        </p:nvSpPr>
        <p:spPr bwMode="auto">
          <a:xfrm>
            <a:off x="5867400" y="5486400"/>
            <a:ext cx="76200" cy="76200"/>
          </a:xfrm>
          <a:prstGeom prst="rightBrace">
            <a:avLst>
              <a:gd name="adj1" fmla="val 0"/>
              <a:gd name="adj2" fmla="val 41667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8"/>
          <p:cNvSpPr>
            <a:spLocks noChangeShapeType="1"/>
          </p:cNvSpPr>
          <p:nvPr/>
        </p:nvSpPr>
        <p:spPr bwMode="auto">
          <a:xfrm flipV="1">
            <a:off x="5334000" y="5562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29"/>
          <p:cNvSpPr>
            <a:spLocks noChangeShapeType="1"/>
          </p:cNvSpPr>
          <p:nvPr/>
        </p:nvSpPr>
        <p:spPr bwMode="auto">
          <a:xfrm flipV="1">
            <a:off x="4724400" y="5410200"/>
            <a:ext cx="533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AutoShape 30"/>
          <p:cNvSpPr>
            <a:spLocks/>
          </p:cNvSpPr>
          <p:nvPr/>
        </p:nvSpPr>
        <p:spPr bwMode="auto">
          <a:xfrm rot="10800000">
            <a:off x="5257800" y="5257800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1"/>
          <p:cNvSpPr>
            <a:spLocks noChangeShapeType="1"/>
          </p:cNvSpPr>
          <p:nvPr/>
        </p:nvSpPr>
        <p:spPr bwMode="auto">
          <a:xfrm flipH="1" flipV="1">
            <a:off x="2438400" y="5410200"/>
            <a:ext cx="3048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2"/>
          <p:cNvSpPr>
            <a:spLocks noChangeShapeType="1"/>
          </p:cNvSpPr>
          <p:nvPr/>
        </p:nvSpPr>
        <p:spPr bwMode="auto">
          <a:xfrm flipH="1" flipV="1">
            <a:off x="1524000" y="5410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 flipV="1">
            <a:off x="1828800" y="54102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44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87538"/>
            <a:ext cx="8229600" cy="177098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100" dirty="0"/>
              <a:t>Chloroplasts contain several </a:t>
            </a:r>
            <a:r>
              <a:rPr lang="en-US" sz="3100" dirty="0" smtClean="0"/>
              <a:t>pigments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Chlorophyll a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Chlorophyll b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Carotenoids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Xanthophyll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59944"/>
            <a:ext cx="86868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5031A"/>
                </a:solidFill>
              </a:rPr>
              <a:t>Chloroplast Pigments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>
            <a:fillRect/>
          </a:stretch>
        </p:blipFill>
        <p:spPr bwMode="auto">
          <a:xfrm>
            <a:off x="463550" y="3887788"/>
            <a:ext cx="758666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MARTInkShape-142"/>
          <p:cNvSpPr/>
          <p:nvPr>
            <p:custDataLst>
              <p:tags r:id="rId1"/>
            </p:custDataLst>
          </p:nvPr>
        </p:nvSpPr>
        <p:spPr>
          <a:xfrm>
            <a:off x="1259086" y="2562820"/>
            <a:ext cx="642901" cy="26790"/>
          </a:xfrm>
          <a:custGeom>
            <a:avLst/>
            <a:gdLst/>
            <a:ahLst/>
            <a:cxnLst/>
            <a:rect l="0" t="0" r="0" b="0"/>
            <a:pathLst>
              <a:path w="642901" h="26790">
                <a:moveTo>
                  <a:pt x="0" y="0"/>
                </a:moveTo>
                <a:lnTo>
                  <a:pt x="0" y="0"/>
                </a:lnTo>
                <a:lnTo>
                  <a:pt x="41924" y="0"/>
                </a:lnTo>
                <a:lnTo>
                  <a:pt x="83529" y="0"/>
                </a:lnTo>
                <a:lnTo>
                  <a:pt x="126719" y="0"/>
                </a:lnTo>
                <a:lnTo>
                  <a:pt x="168050" y="0"/>
                </a:lnTo>
                <a:lnTo>
                  <a:pt x="212613" y="8562"/>
                </a:lnTo>
                <a:lnTo>
                  <a:pt x="253083" y="8908"/>
                </a:lnTo>
                <a:lnTo>
                  <a:pt x="292947" y="8929"/>
                </a:lnTo>
                <a:lnTo>
                  <a:pt x="332272" y="8930"/>
                </a:lnTo>
                <a:lnTo>
                  <a:pt x="371632" y="8930"/>
                </a:lnTo>
                <a:lnTo>
                  <a:pt x="411688" y="8930"/>
                </a:lnTo>
                <a:lnTo>
                  <a:pt x="454944" y="8930"/>
                </a:lnTo>
                <a:lnTo>
                  <a:pt x="492247" y="8930"/>
                </a:lnTo>
                <a:lnTo>
                  <a:pt x="530673" y="8930"/>
                </a:lnTo>
                <a:lnTo>
                  <a:pt x="570019" y="8930"/>
                </a:lnTo>
                <a:lnTo>
                  <a:pt x="613405" y="8930"/>
                </a:lnTo>
                <a:lnTo>
                  <a:pt x="642900" y="8930"/>
                </a:lnTo>
                <a:lnTo>
                  <a:pt x="603645" y="8930"/>
                </a:lnTo>
                <a:lnTo>
                  <a:pt x="564745" y="8930"/>
                </a:lnTo>
                <a:lnTo>
                  <a:pt x="526954" y="8930"/>
                </a:lnTo>
                <a:lnTo>
                  <a:pt x="492733" y="8930"/>
                </a:lnTo>
                <a:lnTo>
                  <a:pt x="455888" y="8930"/>
                </a:lnTo>
                <a:lnTo>
                  <a:pt x="417364" y="8930"/>
                </a:lnTo>
                <a:lnTo>
                  <a:pt x="382734" y="8930"/>
                </a:lnTo>
                <a:lnTo>
                  <a:pt x="341055" y="8930"/>
                </a:lnTo>
                <a:lnTo>
                  <a:pt x="302026" y="8930"/>
                </a:lnTo>
                <a:lnTo>
                  <a:pt x="264565" y="9922"/>
                </a:lnTo>
                <a:lnTo>
                  <a:pt x="227438" y="15067"/>
                </a:lnTo>
                <a:lnTo>
                  <a:pt x="184126" y="17308"/>
                </a:lnTo>
                <a:lnTo>
                  <a:pt x="146393" y="17751"/>
                </a:lnTo>
                <a:lnTo>
                  <a:pt x="103982" y="24913"/>
                </a:lnTo>
                <a:lnTo>
                  <a:pt x="71990" y="26779"/>
                </a:lnTo>
                <a:lnTo>
                  <a:pt x="115905" y="26789"/>
                </a:lnTo>
                <a:lnTo>
                  <a:pt x="154610" y="26789"/>
                </a:lnTo>
                <a:lnTo>
                  <a:pt x="194899" y="26789"/>
                </a:lnTo>
                <a:lnTo>
                  <a:pt x="237965" y="26789"/>
                </a:lnTo>
                <a:lnTo>
                  <a:pt x="273796" y="26789"/>
                </a:lnTo>
                <a:lnTo>
                  <a:pt x="316168" y="26789"/>
                </a:lnTo>
                <a:lnTo>
                  <a:pt x="353715" y="26789"/>
                </a:lnTo>
                <a:lnTo>
                  <a:pt x="396957" y="26789"/>
                </a:lnTo>
                <a:lnTo>
                  <a:pt x="441332" y="26789"/>
                </a:lnTo>
                <a:lnTo>
                  <a:pt x="480193" y="20653"/>
                </a:lnTo>
                <a:lnTo>
                  <a:pt x="519029" y="18227"/>
                </a:lnTo>
                <a:lnTo>
                  <a:pt x="559126" y="17881"/>
                </a:lnTo>
                <a:lnTo>
                  <a:pt x="575220" y="18858"/>
                </a:lnTo>
                <a:lnTo>
                  <a:pt x="602056" y="26238"/>
                </a:lnTo>
                <a:lnTo>
                  <a:pt x="634008" y="26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65"/>
          <p:cNvGrpSpPr/>
          <p:nvPr/>
        </p:nvGrpSpPr>
        <p:grpSpPr>
          <a:xfrm>
            <a:off x="1669852" y="2223492"/>
            <a:ext cx="2455617" cy="631387"/>
            <a:chOff x="1669852" y="2223492"/>
            <a:chExt cx="2455617" cy="631387"/>
          </a:xfrm>
        </p:grpSpPr>
        <p:sp>
          <p:nvSpPr>
            <p:cNvPr id="17" name="SMARTInkShape-143"/>
            <p:cNvSpPr/>
            <p:nvPr>
              <p:custDataLst>
                <p:tags r:id="rId2"/>
              </p:custDataLst>
            </p:nvPr>
          </p:nvSpPr>
          <p:spPr>
            <a:xfrm>
              <a:off x="3500438" y="2464705"/>
              <a:ext cx="44649" cy="35609"/>
            </a:xfrm>
            <a:custGeom>
              <a:avLst/>
              <a:gdLst/>
              <a:ahLst/>
              <a:cxnLst/>
              <a:rect l="0" t="0" r="0" b="0"/>
              <a:pathLst>
                <a:path w="44649" h="35609">
                  <a:moveTo>
                    <a:pt x="0" y="17748"/>
                  </a:moveTo>
                  <a:lnTo>
                    <a:pt x="0" y="17748"/>
                  </a:lnTo>
                  <a:lnTo>
                    <a:pt x="0" y="10060"/>
                  </a:lnTo>
                  <a:lnTo>
                    <a:pt x="992" y="9646"/>
                  </a:lnTo>
                  <a:lnTo>
                    <a:pt x="4740" y="9186"/>
                  </a:lnTo>
                  <a:lnTo>
                    <a:pt x="6136" y="8071"/>
                  </a:lnTo>
                  <a:lnTo>
                    <a:pt x="7688" y="4187"/>
                  </a:lnTo>
                  <a:lnTo>
                    <a:pt x="9094" y="2754"/>
                  </a:lnTo>
                  <a:lnTo>
                    <a:pt x="16509" y="266"/>
                  </a:lnTo>
                  <a:lnTo>
                    <a:pt x="22199" y="0"/>
                  </a:lnTo>
                  <a:lnTo>
                    <a:pt x="23729" y="955"/>
                  </a:lnTo>
                  <a:lnTo>
                    <a:pt x="24749" y="2584"/>
                  </a:lnTo>
                  <a:lnTo>
                    <a:pt x="25429" y="4662"/>
                  </a:lnTo>
                  <a:lnTo>
                    <a:pt x="26874" y="6048"/>
                  </a:lnTo>
                  <a:lnTo>
                    <a:pt x="31126" y="7587"/>
                  </a:lnTo>
                  <a:lnTo>
                    <a:pt x="32657" y="8990"/>
                  </a:lnTo>
                  <a:lnTo>
                    <a:pt x="34358" y="13194"/>
                  </a:lnTo>
                  <a:lnTo>
                    <a:pt x="35804" y="14712"/>
                  </a:lnTo>
                  <a:lnTo>
                    <a:pt x="40056" y="16399"/>
                  </a:lnTo>
                  <a:lnTo>
                    <a:pt x="41586" y="17841"/>
                  </a:lnTo>
                  <a:lnTo>
                    <a:pt x="44245" y="25318"/>
                  </a:lnTo>
                  <a:lnTo>
                    <a:pt x="44648" y="3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4"/>
            <p:cNvSpPr/>
            <p:nvPr>
              <p:custDataLst>
                <p:tags r:id="rId3"/>
              </p:custDataLst>
            </p:nvPr>
          </p:nvSpPr>
          <p:spPr>
            <a:xfrm>
              <a:off x="3589734" y="2475422"/>
              <a:ext cx="107158" cy="149263"/>
            </a:xfrm>
            <a:custGeom>
              <a:avLst/>
              <a:gdLst/>
              <a:ahLst/>
              <a:cxnLst/>
              <a:rect l="0" t="0" r="0" b="0"/>
              <a:pathLst>
                <a:path w="107158" h="149263">
                  <a:moveTo>
                    <a:pt x="0" y="69539"/>
                  </a:moveTo>
                  <a:lnTo>
                    <a:pt x="0" y="69539"/>
                  </a:lnTo>
                  <a:lnTo>
                    <a:pt x="9481" y="69539"/>
                  </a:lnTo>
                  <a:lnTo>
                    <a:pt x="12274" y="70531"/>
                  </a:lnTo>
                  <a:lnTo>
                    <a:pt x="14136" y="72185"/>
                  </a:lnTo>
                  <a:lnTo>
                    <a:pt x="21865" y="86708"/>
                  </a:lnTo>
                  <a:lnTo>
                    <a:pt x="25817" y="107694"/>
                  </a:lnTo>
                  <a:lnTo>
                    <a:pt x="26751" y="142575"/>
                  </a:lnTo>
                  <a:lnTo>
                    <a:pt x="25772" y="145018"/>
                  </a:lnTo>
                  <a:lnTo>
                    <a:pt x="24127" y="146648"/>
                  </a:lnTo>
                  <a:lnTo>
                    <a:pt x="19098" y="149262"/>
                  </a:lnTo>
                  <a:lnTo>
                    <a:pt x="18685" y="148485"/>
                  </a:lnTo>
                  <a:lnTo>
                    <a:pt x="18226" y="144975"/>
                  </a:lnTo>
                  <a:lnTo>
                    <a:pt x="20668" y="140107"/>
                  </a:lnTo>
                  <a:lnTo>
                    <a:pt x="24069" y="134637"/>
                  </a:lnTo>
                  <a:lnTo>
                    <a:pt x="26252" y="123041"/>
                  </a:lnTo>
                  <a:lnTo>
                    <a:pt x="26758" y="85107"/>
                  </a:lnTo>
                  <a:lnTo>
                    <a:pt x="26787" y="43100"/>
                  </a:lnTo>
                  <a:lnTo>
                    <a:pt x="31529" y="27089"/>
                  </a:lnTo>
                  <a:lnTo>
                    <a:pt x="39218" y="14517"/>
                  </a:lnTo>
                  <a:lnTo>
                    <a:pt x="52521" y="4509"/>
                  </a:lnTo>
                  <a:lnTo>
                    <a:pt x="69030" y="0"/>
                  </a:lnTo>
                  <a:lnTo>
                    <a:pt x="80620" y="1591"/>
                  </a:lnTo>
                  <a:lnTo>
                    <a:pt x="107157" y="7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5"/>
            <p:cNvSpPr/>
            <p:nvPr>
              <p:custDataLst>
                <p:tags r:id="rId4"/>
              </p:custDataLst>
            </p:nvPr>
          </p:nvSpPr>
          <p:spPr>
            <a:xfrm>
              <a:off x="3697912" y="2465570"/>
              <a:ext cx="427557" cy="213337"/>
            </a:xfrm>
            <a:custGeom>
              <a:avLst/>
              <a:gdLst/>
              <a:ahLst/>
              <a:cxnLst/>
              <a:rect l="0" t="0" r="0" b="0"/>
              <a:pathLst>
                <a:path w="427557" h="213337">
                  <a:moveTo>
                    <a:pt x="16838" y="124039"/>
                  </a:moveTo>
                  <a:lnTo>
                    <a:pt x="16838" y="124039"/>
                  </a:lnTo>
                  <a:lnTo>
                    <a:pt x="24959" y="116910"/>
                  </a:lnTo>
                  <a:lnTo>
                    <a:pt x="38206" y="109800"/>
                  </a:lnTo>
                  <a:lnTo>
                    <a:pt x="59952" y="101916"/>
                  </a:lnTo>
                  <a:lnTo>
                    <a:pt x="76796" y="89152"/>
                  </a:lnTo>
                  <a:lnTo>
                    <a:pt x="101843" y="56629"/>
                  </a:lnTo>
                  <a:lnTo>
                    <a:pt x="104227" y="50092"/>
                  </a:lnTo>
                  <a:lnTo>
                    <a:pt x="102641" y="41234"/>
                  </a:lnTo>
                  <a:lnTo>
                    <a:pt x="100829" y="36094"/>
                  </a:lnTo>
                  <a:lnTo>
                    <a:pt x="98629" y="32666"/>
                  </a:lnTo>
                  <a:lnTo>
                    <a:pt x="93539" y="28859"/>
                  </a:lnTo>
                  <a:lnTo>
                    <a:pt x="80354" y="26715"/>
                  </a:lnTo>
                  <a:lnTo>
                    <a:pt x="59139" y="30821"/>
                  </a:lnTo>
                  <a:lnTo>
                    <a:pt x="43483" y="38321"/>
                  </a:lnTo>
                  <a:lnTo>
                    <a:pt x="22174" y="57866"/>
                  </a:lnTo>
                  <a:lnTo>
                    <a:pt x="4149" y="84069"/>
                  </a:lnTo>
                  <a:lnTo>
                    <a:pt x="1277" y="94368"/>
                  </a:lnTo>
                  <a:lnTo>
                    <a:pt x="0" y="108868"/>
                  </a:lnTo>
                  <a:lnTo>
                    <a:pt x="4724" y="122588"/>
                  </a:lnTo>
                  <a:lnTo>
                    <a:pt x="19186" y="142825"/>
                  </a:lnTo>
                  <a:lnTo>
                    <a:pt x="42779" y="153197"/>
                  </a:lnTo>
                  <a:lnTo>
                    <a:pt x="84323" y="164599"/>
                  </a:lnTo>
                  <a:lnTo>
                    <a:pt x="108050" y="166484"/>
                  </a:lnTo>
                  <a:lnTo>
                    <a:pt x="133492" y="160208"/>
                  </a:lnTo>
                  <a:lnTo>
                    <a:pt x="172907" y="139961"/>
                  </a:lnTo>
                  <a:lnTo>
                    <a:pt x="191954" y="125560"/>
                  </a:lnTo>
                  <a:lnTo>
                    <a:pt x="205426" y="108725"/>
                  </a:lnTo>
                  <a:lnTo>
                    <a:pt x="209795" y="97059"/>
                  </a:lnTo>
                  <a:lnTo>
                    <a:pt x="220775" y="55567"/>
                  </a:lnTo>
                  <a:lnTo>
                    <a:pt x="221792" y="42456"/>
                  </a:lnTo>
                  <a:lnTo>
                    <a:pt x="219385" y="35525"/>
                  </a:lnTo>
                  <a:lnTo>
                    <a:pt x="217353" y="32287"/>
                  </a:lnTo>
                  <a:lnTo>
                    <a:pt x="215007" y="30129"/>
                  </a:lnTo>
                  <a:lnTo>
                    <a:pt x="209755" y="27731"/>
                  </a:lnTo>
                  <a:lnTo>
                    <a:pt x="196479" y="26381"/>
                  </a:lnTo>
                  <a:lnTo>
                    <a:pt x="188290" y="28711"/>
                  </a:lnTo>
                  <a:lnTo>
                    <a:pt x="175457" y="38247"/>
                  </a:lnTo>
                  <a:lnTo>
                    <a:pt x="165718" y="46222"/>
                  </a:lnTo>
                  <a:lnTo>
                    <a:pt x="158082" y="49766"/>
                  </a:lnTo>
                  <a:lnTo>
                    <a:pt x="151382" y="59279"/>
                  </a:lnTo>
                  <a:lnTo>
                    <a:pt x="146088" y="73429"/>
                  </a:lnTo>
                  <a:lnTo>
                    <a:pt x="142411" y="106020"/>
                  </a:lnTo>
                  <a:lnTo>
                    <a:pt x="146760" y="121897"/>
                  </a:lnTo>
                  <a:lnTo>
                    <a:pt x="154332" y="134429"/>
                  </a:lnTo>
                  <a:lnTo>
                    <a:pt x="158110" y="136919"/>
                  </a:lnTo>
                  <a:lnTo>
                    <a:pt x="171916" y="140423"/>
                  </a:lnTo>
                  <a:lnTo>
                    <a:pt x="198607" y="141704"/>
                  </a:lnTo>
                  <a:lnTo>
                    <a:pt x="218421" y="137101"/>
                  </a:lnTo>
                  <a:lnTo>
                    <a:pt x="232119" y="129453"/>
                  </a:lnTo>
                  <a:lnTo>
                    <a:pt x="258459" y="102679"/>
                  </a:lnTo>
                  <a:lnTo>
                    <a:pt x="270661" y="83645"/>
                  </a:lnTo>
                  <a:lnTo>
                    <a:pt x="283187" y="51115"/>
                  </a:lnTo>
                  <a:lnTo>
                    <a:pt x="282709" y="47642"/>
                  </a:lnTo>
                  <a:lnTo>
                    <a:pt x="276905" y="31897"/>
                  </a:lnTo>
                  <a:lnTo>
                    <a:pt x="275544" y="30861"/>
                  </a:lnTo>
                  <a:lnTo>
                    <a:pt x="273644" y="31162"/>
                  </a:lnTo>
                  <a:lnTo>
                    <a:pt x="268208" y="34035"/>
                  </a:lnTo>
                  <a:lnTo>
                    <a:pt x="267464" y="37074"/>
                  </a:lnTo>
                  <a:lnTo>
                    <a:pt x="267266" y="39273"/>
                  </a:lnTo>
                  <a:lnTo>
                    <a:pt x="264400" y="44363"/>
                  </a:lnTo>
                  <a:lnTo>
                    <a:pt x="262246" y="47109"/>
                  </a:lnTo>
                  <a:lnTo>
                    <a:pt x="258790" y="70920"/>
                  </a:lnTo>
                  <a:lnTo>
                    <a:pt x="259184" y="85700"/>
                  </a:lnTo>
                  <a:lnTo>
                    <a:pt x="270402" y="124870"/>
                  </a:lnTo>
                  <a:lnTo>
                    <a:pt x="275725" y="145664"/>
                  </a:lnTo>
                  <a:lnTo>
                    <a:pt x="282656" y="159326"/>
                  </a:lnTo>
                  <a:lnTo>
                    <a:pt x="283347" y="162447"/>
                  </a:lnTo>
                  <a:lnTo>
                    <a:pt x="284800" y="164527"/>
                  </a:lnTo>
                  <a:lnTo>
                    <a:pt x="286760" y="165914"/>
                  </a:lnTo>
                  <a:lnTo>
                    <a:pt x="289060" y="166839"/>
                  </a:lnTo>
                  <a:lnTo>
                    <a:pt x="290593" y="166463"/>
                  </a:lnTo>
                  <a:lnTo>
                    <a:pt x="291615" y="165220"/>
                  </a:lnTo>
                  <a:lnTo>
                    <a:pt x="292750" y="161194"/>
                  </a:lnTo>
                  <a:lnTo>
                    <a:pt x="293635" y="121647"/>
                  </a:lnTo>
                  <a:lnTo>
                    <a:pt x="293656" y="82525"/>
                  </a:lnTo>
                  <a:lnTo>
                    <a:pt x="296304" y="51457"/>
                  </a:lnTo>
                  <a:lnTo>
                    <a:pt x="303745" y="21069"/>
                  </a:lnTo>
                  <a:lnTo>
                    <a:pt x="311701" y="10144"/>
                  </a:lnTo>
                  <a:lnTo>
                    <a:pt x="324498" y="3966"/>
                  </a:lnTo>
                  <a:lnTo>
                    <a:pt x="347485" y="0"/>
                  </a:lnTo>
                  <a:lnTo>
                    <a:pt x="374846" y="6346"/>
                  </a:lnTo>
                  <a:lnTo>
                    <a:pt x="397743" y="17153"/>
                  </a:lnTo>
                  <a:lnTo>
                    <a:pt x="401744" y="20040"/>
                  </a:lnTo>
                  <a:lnTo>
                    <a:pt x="412114" y="38324"/>
                  </a:lnTo>
                  <a:lnTo>
                    <a:pt x="424878" y="77217"/>
                  </a:lnTo>
                  <a:lnTo>
                    <a:pt x="427245" y="115999"/>
                  </a:lnTo>
                  <a:lnTo>
                    <a:pt x="427556" y="159875"/>
                  </a:lnTo>
                  <a:lnTo>
                    <a:pt x="424937" y="172378"/>
                  </a:lnTo>
                  <a:lnTo>
                    <a:pt x="420529" y="184995"/>
                  </a:lnTo>
                  <a:lnTo>
                    <a:pt x="417926" y="201225"/>
                  </a:lnTo>
                  <a:lnTo>
                    <a:pt x="409744" y="213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6"/>
            <p:cNvSpPr/>
            <p:nvPr>
              <p:custDataLst>
                <p:tags r:id="rId5"/>
              </p:custDataLst>
            </p:nvPr>
          </p:nvSpPr>
          <p:spPr>
            <a:xfrm>
              <a:off x="1669852" y="2223492"/>
              <a:ext cx="1741290" cy="241103"/>
            </a:xfrm>
            <a:custGeom>
              <a:avLst/>
              <a:gdLst/>
              <a:ahLst/>
              <a:cxnLst/>
              <a:rect l="0" t="0" r="0" b="0"/>
              <a:pathLst>
                <a:path w="1741290" h="241103">
                  <a:moveTo>
                    <a:pt x="0" y="187524"/>
                  </a:moveTo>
                  <a:lnTo>
                    <a:pt x="0" y="187524"/>
                  </a:lnTo>
                  <a:lnTo>
                    <a:pt x="0" y="175095"/>
                  </a:lnTo>
                  <a:lnTo>
                    <a:pt x="2646" y="169432"/>
                  </a:lnTo>
                  <a:lnTo>
                    <a:pt x="7129" y="161623"/>
                  </a:lnTo>
                  <a:lnTo>
                    <a:pt x="15231" y="143469"/>
                  </a:lnTo>
                  <a:lnTo>
                    <a:pt x="48023" y="114387"/>
                  </a:lnTo>
                  <a:lnTo>
                    <a:pt x="92558" y="88253"/>
                  </a:lnTo>
                  <a:lnTo>
                    <a:pt x="133781" y="68659"/>
                  </a:lnTo>
                  <a:lnTo>
                    <a:pt x="172371" y="57495"/>
                  </a:lnTo>
                  <a:lnTo>
                    <a:pt x="213083" y="44834"/>
                  </a:lnTo>
                  <a:lnTo>
                    <a:pt x="249788" y="32779"/>
                  </a:lnTo>
                  <a:lnTo>
                    <a:pt x="278366" y="26805"/>
                  </a:lnTo>
                  <a:lnTo>
                    <a:pt x="311241" y="20843"/>
                  </a:lnTo>
                  <a:lnTo>
                    <a:pt x="355039" y="11908"/>
                  </a:lnTo>
                  <a:lnTo>
                    <a:pt x="391290" y="5954"/>
                  </a:lnTo>
                  <a:lnTo>
                    <a:pt x="422615" y="2646"/>
                  </a:lnTo>
                  <a:lnTo>
                    <a:pt x="462563" y="784"/>
                  </a:lnTo>
                  <a:lnTo>
                    <a:pt x="506876" y="155"/>
                  </a:lnTo>
                  <a:lnTo>
                    <a:pt x="551422" y="31"/>
                  </a:lnTo>
                  <a:lnTo>
                    <a:pt x="587599" y="9"/>
                  </a:lnTo>
                  <a:lnTo>
                    <a:pt x="628305" y="3"/>
                  </a:lnTo>
                  <a:lnTo>
                    <a:pt x="665942" y="1"/>
                  </a:lnTo>
                  <a:lnTo>
                    <a:pt x="703221" y="0"/>
                  </a:lnTo>
                  <a:lnTo>
                    <a:pt x="744253" y="0"/>
                  </a:lnTo>
                  <a:lnTo>
                    <a:pt x="781987" y="992"/>
                  </a:lnTo>
                  <a:lnTo>
                    <a:pt x="818303" y="6137"/>
                  </a:lnTo>
                  <a:lnTo>
                    <a:pt x="855191" y="9095"/>
                  </a:lnTo>
                  <a:lnTo>
                    <a:pt x="896107" y="14822"/>
                  </a:lnTo>
                  <a:lnTo>
                    <a:pt x="933806" y="17952"/>
                  </a:lnTo>
                  <a:lnTo>
                    <a:pt x="970112" y="23730"/>
                  </a:lnTo>
                  <a:lnTo>
                    <a:pt x="1006004" y="26875"/>
                  </a:lnTo>
                  <a:lnTo>
                    <a:pt x="1041775" y="33650"/>
                  </a:lnTo>
                  <a:lnTo>
                    <a:pt x="1077509" y="40948"/>
                  </a:lnTo>
                  <a:lnTo>
                    <a:pt x="1112240" y="44544"/>
                  </a:lnTo>
                  <a:lnTo>
                    <a:pt x="1153791" y="54146"/>
                  </a:lnTo>
                  <a:lnTo>
                    <a:pt x="1185554" y="65322"/>
                  </a:lnTo>
                  <a:lnTo>
                    <a:pt x="1222953" y="82136"/>
                  </a:lnTo>
                  <a:lnTo>
                    <a:pt x="1259004" y="95011"/>
                  </a:lnTo>
                  <a:lnTo>
                    <a:pt x="1294788" y="107109"/>
                  </a:lnTo>
                  <a:lnTo>
                    <a:pt x="1330520" y="123794"/>
                  </a:lnTo>
                  <a:lnTo>
                    <a:pt x="1366792" y="140418"/>
                  </a:lnTo>
                  <a:lnTo>
                    <a:pt x="1410227" y="163814"/>
                  </a:lnTo>
                  <a:lnTo>
                    <a:pt x="1453350" y="184898"/>
                  </a:lnTo>
                  <a:lnTo>
                    <a:pt x="1492770" y="202061"/>
                  </a:lnTo>
                  <a:lnTo>
                    <a:pt x="1525695" y="214244"/>
                  </a:lnTo>
                  <a:lnTo>
                    <a:pt x="1564961" y="223222"/>
                  </a:lnTo>
                  <a:lnTo>
                    <a:pt x="1608453" y="235145"/>
                  </a:lnTo>
                  <a:lnTo>
                    <a:pt x="1651403" y="239925"/>
                  </a:lnTo>
                  <a:lnTo>
                    <a:pt x="1741289" y="2411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7"/>
            <p:cNvSpPr/>
            <p:nvPr>
              <p:custDataLst>
                <p:tags r:id="rId6"/>
              </p:custDataLst>
            </p:nvPr>
          </p:nvSpPr>
          <p:spPr>
            <a:xfrm>
              <a:off x="3393281" y="2455664"/>
              <a:ext cx="148021" cy="399215"/>
            </a:xfrm>
            <a:custGeom>
              <a:avLst/>
              <a:gdLst/>
              <a:ahLst/>
              <a:cxnLst/>
              <a:rect l="0" t="0" r="0" b="0"/>
              <a:pathLst>
                <a:path w="148021" h="399215">
                  <a:moveTo>
                    <a:pt x="98227" y="0"/>
                  </a:moveTo>
                  <a:lnTo>
                    <a:pt x="98227" y="0"/>
                  </a:lnTo>
                  <a:lnTo>
                    <a:pt x="60345" y="40527"/>
                  </a:lnTo>
                  <a:lnTo>
                    <a:pt x="49300" y="58641"/>
                  </a:lnTo>
                  <a:lnTo>
                    <a:pt x="37989" y="92387"/>
                  </a:lnTo>
                  <a:lnTo>
                    <a:pt x="37720" y="105553"/>
                  </a:lnTo>
                  <a:lnTo>
                    <a:pt x="39038" y="109064"/>
                  </a:lnTo>
                  <a:lnTo>
                    <a:pt x="40908" y="111405"/>
                  </a:lnTo>
                  <a:lnTo>
                    <a:pt x="53021" y="119439"/>
                  </a:lnTo>
                  <a:lnTo>
                    <a:pt x="58168" y="120306"/>
                  </a:lnTo>
                  <a:lnTo>
                    <a:pt x="86533" y="116838"/>
                  </a:lnTo>
                  <a:lnTo>
                    <a:pt x="98321" y="111129"/>
                  </a:lnTo>
                  <a:lnTo>
                    <a:pt x="122058" y="91294"/>
                  </a:lnTo>
                  <a:lnTo>
                    <a:pt x="128662" y="79932"/>
                  </a:lnTo>
                  <a:lnTo>
                    <a:pt x="141325" y="38670"/>
                  </a:lnTo>
                  <a:lnTo>
                    <a:pt x="142863" y="18060"/>
                  </a:lnTo>
                  <a:lnTo>
                    <a:pt x="145521" y="59342"/>
                  </a:lnTo>
                  <a:lnTo>
                    <a:pt x="148020" y="77968"/>
                  </a:lnTo>
                  <a:lnTo>
                    <a:pt x="143749" y="121883"/>
                  </a:lnTo>
                  <a:lnTo>
                    <a:pt x="138393" y="160357"/>
                  </a:lnTo>
                  <a:lnTo>
                    <a:pt x="135263" y="193696"/>
                  </a:lnTo>
                  <a:lnTo>
                    <a:pt x="129595" y="231906"/>
                  </a:lnTo>
                  <a:lnTo>
                    <a:pt x="121632" y="274647"/>
                  </a:lnTo>
                  <a:lnTo>
                    <a:pt x="110052" y="314131"/>
                  </a:lnTo>
                  <a:lnTo>
                    <a:pt x="98211" y="350152"/>
                  </a:lnTo>
                  <a:lnTo>
                    <a:pt x="81577" y="377185"/>
                  </a:lnTo>
                  <a:lnTo>
                    <a:pt x="68007" y="388565"/>
                  </a:lnTo>
                  <a:lnTo>
                    <a:pt x="53045" y="395938"/>
                  </a:lnTo>
                  <a:lnTo>
                    <a:pt x="39782" y="399214"/>
                  </a:lnTo>
                  <a:lnTo>
                    <a:pt x="0" y="383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99379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305" y="228600"/>
            <a:ext cx="495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Chlorophyll a &amp; b</a:t>
            </a:r>
          </a:p>
        </p:txBody>
      </p:sp>
      <p:pic>
        <p:nvPicPr>
          <p:cNvPr id="14339" name="Picture 3" descr="chlorophy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508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5410200" y="1143000"/>
            <a:ext cx="32924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/>
              <a:t>Chl a has a methyl group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>
              <a:buFontTx/>
              <a:buChar char="•"/>
            </a:pPr>
            <a:r>
              <a:rPr lang="en-US" sz="2400"/>
              <a:t>Chl b has a carbonyl group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3276600"/>
            <a:ext cx="4362450" cy="822325"/>
            <a:chOff x="2160" y="2281"/>
            <a:chExt cx="2700" cy="518"/>
          </a:xfrm>
        </p:grpSpPr>
        <p:grpSp>
          <p:nvGrpSpPr>
            <p:cNvPr id="14350" name="Group 6"/>
            <p:cNvGrpSpPr>
              <a:grpSpLocks/>
            </p:cNvGrpSpPr>
            <p:nvPr/>
          </p:nvGrpSpPr>
          <p:grpSpPr bwMode="auto">
            <a:xfrm>
              <a:off x="2160" y="2400"/>
              <a:ext cx="1248" cy="0"/>
              <a:chOff x="2160" y="2400"/>
              <a:chExt cx="1248" cy="0"/>
            </a:xfrm>
          </p:grpSpPr>
          <p:sp>
            <p:nvSpPr>
              <p:cNvPr id="14352" name="Line 7"/>
              <p:cNvSpPr>
                <a:spLocks noChangeShapeType="1"/>
              </p:cNvSpPr>
              <p:nvPr/>
            </p:nvSpPr>
            <p:spPr bwMode="auto">
              <a:xfrm flipH="1">
                <a:off x="2160" y="2400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8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1" name="Text Box 9"/>
            <p:cNvSpPr txBox="1">
              <a:spLocks noChangeArrowheads="1"/>
            </p:cNvSpPr>
            <p:nvPr/>
          </p:nvSpPr>
          <p:spPr bwMode="auto">
            <a:xfrm>
              <a:off x="3446" y="2281"/>
              <a:ext cx="141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/>
                <a:t>Porphyrin ring</a:t>
              </a:r>
            </a:p>
            <a:p>
              <a:pPr eaLnBrk="1" hangingPunct="1"/>
              <a:r>
                <a:rPr lang="en-US" sz="2400"/>
                <a:t>   delocalized e</a:t>
              </a:r>
              <a:r>
                <a:rPr lang="en-US" sz="2400" baseline="30000"/>
                <a:t>-</a:t>
              </a:r>
            </a:p>
          </p:txBody>
        </p:sp>
      </p:grpSp>
      <p:pic>
        <p:nvPicPr>
          <p:cNvPr id="1792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2959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0"/>
          <p:cNvGrpSpPr>
            <a:grpSpLocks/>
          </p:cNvGrpSpPr>
          <p:nvPr/>
        </p:nvGrpSpPr>
        <p:grpSpPr bwMode="auto">
          <a:xfrm>
            <a:off x="2895600" y="1371600"/>
            <a:ext cx="2438400" cy="457200"/>
            <a:chOff x="3408" y="432"/>
            <a:chExt cx="1248" cy="240"/>
          </a:xfrm>
        </p:grpSpPr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4032" y="4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6"/>
            <p:cNvSpPr>
              <a:spLocks noChangeShapeType="1"/>
            </p:cNvSpPr>
            <p:nvPr/>
          </p:nvSpPr>
          <p:spPr bwMode="auto">
            <a:xfrm>
              <a:off x="4464" y="43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4"/>
            <p:cNvSpPr>
              <a:spLocks noChangeShapeType="1"/>
            </p:cNvSpPr>
            <p:nvPr/>
          </p:nvSpPr>
          <p:spPr bwMode="auto">
            <a:xfrm flipV="1">
              <a:off x="3408" y="432"/>
              <a:ext cx="62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5245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04800" y="5334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7388" indent="-687388" algn="ctr"/>
            <a:r>
              <a:rPr lang="en-US" sz="3600">
                <a:solidFill>
                  <a:schemeClr val="tx2"/>
                </a:solidFill>
              </a:rPr>
              <a:t>AN OVERVIEW OF PHOTOSYNTHESIS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5"/>
          <a:stretch>
            <a:fillRect/>
          </a:stretch>
        </p:blipFill>
        <p:spPr bwMode="auto">
          <a:xfrm>
            <a:off x="304800" y="3238500"/>
            <a:ext cx="868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847648" y="4320384"/>
            <a:ext cx="808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/>
              <a:t>Carbon</a:t>
            </a:r>
            <a:br>
              <a:rPr lang="en-US" sz="1400" b="1"/>
            </a:br>
            <a:r>
              <a:rPr lang="en-US" sz="1400" b="1"/>
              <a:t>dioxide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916035" y="4320384"/>
            <a:ext cx="6778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/>
              <a:t>Water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354435" y="4320384"/>
            <a:ext cx="8858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Glucose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724448" y="4320384"/>
            <a:ext cx="8366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/>
              <a:t>Oxygen</a:t>
            </a:r>
            <a:br>
              <a:rPr lang="en-US" sz="1400" b="1"/>
            </a:br>
            <a:r>
              <a:rPr lang="en-US" sz="1400" b="1"/>
              <a:t>gas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3601835" y="4644234"/>
            <a:ext cx="18240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/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399999938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505" b="5000"/>
          <a:stretch>
            <a:fillRect/>
          </a:stretch>
        </p:blipFill>
        <p:spPr bwMode="auto">
          <a:xfrm>
            <a:off x="4313238" y="1341137"/>
            <a:ext cx="483076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192525" y="1987626"/>
            <a:ext cx="6810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 dirty="0"/>
              <a:t>Light</a:t>
            </a:r>
            <a:endParaRPr lang="en-US" sz="1600" b="1" baseline="30000" dirty="0">
              <a:sym typeface="Symbol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021388" y="2032324"/>
            <a:ext cx="1312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Chloroplast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949825" y="3546799"/>
            <a:ext cx="1087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Light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7412038" y="3392812"/>
            <a:ext cx="793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Calvin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089650" y="2641924"/>
            <a:ext cx="8366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NADP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6213475" y="2945137"/>
            <a:ext cx="61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ADP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+ P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040" y="1944687"/>
            <a:ext cx="3733800" cy="44059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Light dependent reaction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Light Independent reaction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04800" y="473075"/>
            <a:ext cx="851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AN OVERVIEW OF PHOTOSYNTHESIS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062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505" b="5000"/>
          <a:stretch>
            <a:fillRect/>
          </a:stretch>
        </p:blipFill>
        <p:spPr bwMode="auto">
          <a:xfrm>
            <a:off x="4313238" y="1341137"/>
            <a:ext cx="483076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192525" y="1987626"/>
            <a:ext cx="6810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 dirty="0"/>
              <a:t>Light</a:t>
            </a:r>
            <a:endParaRPr lang="en-US" sz="1600" b="1" baseline="30000" dirty="0">
              <a:sym typeface="Symbol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021388" y="2032324"/>
            <a:ext cx="1312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Chloroplast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949825" y="3546799"/>
            <a:ext cx="1087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Light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7412038" y="3392812"/>
            <a:ext cx="793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Calvin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089650" y="2641924"/>
            <a:ext cx="8366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NADP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6213475" y="2945137"/>
            <a:ext cx="61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ADP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+ P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1" y="1806627"/>
            <a:ext cx="4126562" cy="440595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Light dependent </a:t>
            </a:r>
            <a:r>
              <a:rPr lang="en-US" sz="1800" dirty="0" smtClean="0"/>
              <a:t>reaction (</a:t>
            </a:r>
            <a:r>
              <a:rPr lang="en-US" sz="1800" dirty="0" smtClean="0"/>
              <a:t>key points</a:t>
            </a:r>
            <a:r>
              <a:rPr lang="en-US" sz="1800" dirty="0" smtClean="0"/>
              <a:t>):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olar </a:t>
            </a:r>
            <a:r>
              <a:rPr lang="en-US" sz="1800" dirty="0"/>
              <a:t>energy </a:t>
            </a:r>
            <a:r>
              <a:rPr lang="en-US" sz="1800" dirty="0" smtClean="0"/>
              <a:t>is converted to chemical </a:t>
            </a:r>
            <a:r>
              <a:rPr lang="en-US" sz="1800" dirty="0"/>
              <a:t>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Produces </a:t>
            </a:r>
            <a:r>
              <a:rPr lang="en-US" sz="1800" dirty="0"/>
              <a:t>ATP &amp; </a:t>
            </a:r>
            <a:r>
              <a:rPr lang="en-US" sz="1800" dirty="0" smtClean="0"/>
              <a:t>NADPH</a:t>
            </a: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04800" y="473075"/>
            <a:ext cx="851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AN OVERVIEW OF PHOTOSYNTHESIS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527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  <p:bldP spid="82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7772400" cy="3521724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</a:t>
            </a:r>
            <a:r>
              <a:rPr kumimoji="1" lang="en-US" sz="2000" dirty="0" smtClean="0"/>
              <a:t>REACTION”</a:t>
            </a:r>
          </a:p>
          <a:p>
            <a:pPr lvl="1"/>
            <a:r>
              <a:rPr kumimoji="1" lang="en-US" sz="1800" b="1" dirty="0" smtClean="0"/>
              <a:t>Location - </a:t>
            </a:r>
            <a:r>
              <a:rPr kumimoji="1" lang="en-US" sz="1800" dirty="0" smtClean="0"/>
              <a:t>In </a:t>
            </a:r>
            <a:r>
              <a:rPr kumimoji="1" lang="en-US" sz="1800" dirty="0" smtClean="0"/>
              <a:t>the thylakoid membrane of chloroplasts.</a:t>
            </a:r>
            <a:endParaRPr kumimoji="1" lang="en-US" sz="1800" dirty="0"/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pic>
        <p:nvPicPr>
          <p:cNvPr id="2" name="Picture 2" descr="http://oregonstate.edu/instruction/bi314/fall11/figure_14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3125737"/>
            <a:ext cx="4353791" cy="30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5860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7772400" cy="3521724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</a:t>
            </a:r>
            <a:r>
              <a:rPr kumimoji="1" lang="en-US" sz="2000" dirty="0" smtClean="0"/>
              <a:t>REACTION”</a:t>
            </a:r>
          </a:p>
          <a:p>
            <a:pPr lvl="1"/>
            <a:r>
              <a:rPr lang="en-US" b="1" dirty="0" smtClean="0"/>
              <a:t>1.  Light </a:t>
            </a:r>
            <a:r>
              <a:rPr lang="en-US" b="1" dirty="0"/>
              <a:t>hits reaction </a:t>
            </a:r>
            <a:r>
              <a:rPr lang="en-US" b="1" dirty="0" smtClean="0"/>
              <a:t>centers (photosystems) </a:t>
            </a:r>
            <a:r>
              <a:rPr lang="en-US" b="1" dirty="0"/>
              <a:t>of chlorophyll, found in </a:t>
            </a:r>
            <a:r>
              <a:rPr lang="en-US" b="1" dirty="0" smtClean="0"/>
              <a:t>chloroplasts</a:t>
            </a:r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99309" y="3311240"/>
            <a:ext cx="6944591" cy="3380508"/>
            <a:chOff x="192" y="1008"/>
            <a:chExt cx="5376" cy="309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8"/>
            <a:stretch>
              <a:fillRect/>
            </a:stretch>
          </p:blipFill>
          <p:spPr bwMode="auto">
            <a:xfrm>
              <a:off x="192" y="1008"/>
              <a:ext cx="5376" cy="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20" y="1584"/>
              <a:ext cx="115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Primary</a:t>
              </a:r>
              <a:br>
                <a:rPr lang="en-US" sz="1200" b="1"/>
              </a:br>
              <a:r>
                <a:rPr lang="en-US" sz="1200" b="1"/>
                <a:t>electron acceptor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72" y="1200"/>
              <a:ext cx="115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Primary</a:t>
              </a:r>
              <a:br>
                <a:rPr lang="en-US" sz="1200" b="1"/>
              </a:br>
              <a:r>
                <a:rPr lang="en-US" sz="1200" b="1"/>
                <a:t>electron acceptor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2168874">
              <a:off x="2112" y="1968"/>
              <a:ext cx="13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Electron transport chain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2168874">
              <a:off x="3984" y="1296"/>
              <a:ext cx="110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Electron transport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512" y="2592"/>
              <a:ext cx="72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200" b="1"/>
                <a:t>Photons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024" y="3600"/>
              <a:ext cx="13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PHOTOSYSTEM I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72" y="3936"/>
              <a:ext cx="13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PHOTOSYSTEM II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112" y="3238"/>
              <a:ext cx="81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Energy for</a:t>
              </a:r>
              <a:br>
                <a:rPr lang="en-US" sz="1200" b="1"/>
              </a:br>
              <a:r>
                <a:rPr lang="en-US" sz="1200" b="1"/>
                <a:t>synthesis of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256" y="3936"/>
              <a:ext cx="100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200" b="1"/>
                <a:t>by chemiosmosis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25256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1082" r="1712" b="3078"/>
          <a:stretch>
            <a:fillRect/>
          </a:stretch>
        </p:blipFill>
        <p:spPr bwMode="auto">
          <a:xfrm>
            <a:off x="3846513" y="838200"/>
            <a:ext cx="5222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 rot="-4902709">
            <a:off x="3538538" y="5073650"/>
            <a:ext cx="615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Photon</a:t>
            </a:r>
            <a:endParaRPr lang="en-US" sz="1000" b="1" i="1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9321800" y="3786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en-US" sz="2400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 rot="4918089">
            <a:off x="6434138" y="3760788"/>
            <a:ext cx="615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Photon</a:t>
            </a:r>
            <a:endParaRPr lang="en-US" sz="1000" b="1" i="1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4270375" y="5597525"/>
            <a:ext cx="12509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Water-splitting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photosystem</a:t>
            </a:r>
            <a:endParaRPr lang="en-US" sz="1200" b="1" i="1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6048375" y="5638800"/>
            <a:ext cx="1466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NADPH-producing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photosystem</a:t>
            </a:r>
            <a:endParaRPr lang="en-US" sz="1200" b="1" i="1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483225" y="3948113"/>
            <a:ext cx="476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ATP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mill</a:t>
            </a:r>
            <a:endParaRPr lang="en-US" sz="1200" b="1" i="1"/>
          </a:p>
        </p:txBody>
      </p:sp>
      <p:sp>
        <p:nvSpPr>
          <p:cNvPr id="17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87" y="1912688"/>
            <a:ext cx="3848100" cy="3282950"/>
          </a:xfrm>
        </p:spPr>
        <p:txBody>
          <a:bodyPr/>
          <a:lstStyle/>
          <a:p>
            <a:r>
              <a:rPr kumimoji="1" lang="ja-JP" altLang="en-US" dirty="0"/>
              <a:t>“</a:t>
            </a:r>
            <a:r>
              <a:rPr kumimoji="1" lang="en-US" dirty="0"/>
              <a:t>THE LIGHT REACTION</a:t>
            </a:r>
            <a:r>
              <a:rPr kumimoji="1" lang="ja-JP" altLang="en-US" dirty="0"/>
              <a:t>”</a:t>
            </a:r>
            <a:endParaRPr kumimoji="1" lang="en-US" dirty="0"/>
          </a:p>
          <a:p>
            <a:pPr lvl="1"/>
            <a:r>
              <a:rPr lang="en-US" dirty="0" smtClean="0"/>
              <a:t>Light </a:t>
            </a:r>
            <a:r>
              <a:rPr lang="en-US" dirty="0"/>
              <a:t>hits reaction centers of chlorophyll, found in chloroplasts</a:t>
            </a:r>
          </a:p>
        </p:txBody>
      </p:sp>
    </p:spTree>
    <p:extLst>
      <p:ext uri="{BB962C8B-B14F-4D97-AF65-F5344CB8AC3E}">
        <p14:creationId xmlns:p14="http://schemas.microsoft.com/office/powerpoint/2010/main" val="2162331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9" grpId="0" autoUpdateAnimBg="0"/>
      <p:bldP spid="115720" grpId="0" autoUpdateAnimBg="0"/>
      <p:bldP spid="115721" grpId="0" autoUpdateAnimBg="0"/>
      <p:bldP spid="11572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7772400" cy="3521724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REACTION</a:t>
            </a:r>
            <a:r>
              <a:rPr kumimoji="1" lang="ja-JP" altLang="en-US" sz="2000" dirty="0"/>
              <a:t>”</a:t>
            </a:r>
            <a:endParaRPr kumimoji="1" lang="en-US" sz="2000" dirty="0"/>
          </a:p>
          <a:p>
            <a:pPr lvl="1"/>
            <a:r>
              <a:rPr kumimoji="1" lang="en-US" dirty="0"/>
              <a:t>In the thylakoid membrane of chloroplasts.</a:t>
            </a:r>
          </a:p>
          <a:p>
            <a:pPr lvl="1"/>
            <a:r>
              <a:rPr lang="en-US" dirty="0" smtClean="0"/>
              <a:t>1.  Light </a:t>
            </a:r>
            <a:r>
              <a:rPr lang="en-US" dirty="0"/>
              <a:t>hits reaction centers of chlorophyll, found in </a:t>
            </a:r>
            <a:r>
              <a:rPr lang="en-US" dirty="0" smtClean="0"/>
              <a:t>chloroplasts</a:t>
            </a:r>
          </a:p>
          <a:p>
            <a:pPr lvl="1"/>
            <a:r>
              <a:rPr kumimoji="1" lang="en-US" sz="2200" b="1" dirty="0" smtClean="0"/>
              <a:t>2.  Excited </a:t>
            </a:r>
            <a:r>
              <a:rPr kumimoji="1" lang="en-US" sz="2200" b="1" dirty="0" smtClean="0"/>
              <a:t>electrons from photosystems causes </a:t>
            </a:r>
            <a:r>
              <a:rPr kumimoji="1" lang="en-US" sz="2200" b="1" dirty="0"/>
              <a:t>water to break </a:t>
            </a:r>
            <a:r>
              <a:rPr kumimoji="1" lang="en-US" sz="2200" b="1" dirty="0" smtClean="0"/>
              <a:t>apart into hydrogen and oxygen.</a:t>
            </a:r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224700440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photosynthesis</a:t>
            </a:r>
          </a:p>
          <a:p>
            <a:r>
              <a:rPr lang="en-US" dirty="0" smtClean="0"/>
              <a:t>Overview of photosynthesis</a:t>
            </a:r>
          </a:p>
          <a:p>
            <a:r>
              <a:rPr lang="en-US" dirty="0" smtClean="0"/>
              <a:t>Light dependent reaction</a:t>
            </a:r>
          </a:p>
          <a:p>
            <a:r>
              <a:rPr lang="en-US" dirty="0" smtClean="0"/>
              <a:t>Light independent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7772400" cy="3521724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REACTION</a:t>
            </a:r>
            <a:r>
              <a:rPr kumimoji="1" lang="ja-JP" altLang="en-US" sz="2000" dirty="0"/>
              <a:t>”</a:t>
            </a:r>
            <a:endParaRPr kumimoji="1" lang="en-US" sz="2000" dirty="0"/>
          </a:p>
          <a:p>
            <a:pPr lvl="1"/>
            <a:r>
              <a:rPr lang="en-US" dirty="0" smtClean="0"/>
              <a:t>1.  Light </a:t>
            </a:r>
            <a:r>
              <a:rPr lang="en-US" dirty="0"/>
              <a:t>hits reaction centers of chlorophyll, found in </a:t>
            </a:r>
            <a:r>
              <a:rPr lang="en-US" dirty="0" smtClean="0"/>
              <a:t>chloroplasts</a:t>
            </a:r>
          </a:p>
          <a:p>
            <a:pPr lvl="1"/>
            <a:r>
              <a:rPr kumimoji="1" lang="en-US" sz="2200" dirty="0" smtClean="0"/>
              <a:t>2.  Excited </a:t>
            </a:r>
            <a:r>
              <a:rPr kumimoji="1" lang="en-US" sz="2200" dirty="0"/>
              <a:t>electrons from photosystems causes water to break apart.</a:t>
            </a:r>
          </a:p>
          <a:p>
            <a:pPr lvl="2"/>
            <a:r>
              <a:rPr kumimoji="1" lang="en-US" sz="2000" b="1" dirty="0" smtClean="0"/>
              <a:t>Oxygen </a:t>
            </a:r>
            <a:r>
              <a:rPr kumimoji="1" lang="en-US" sz="2000" b="1" dirty="0"/>
              <a:t>is released into </a:t>
            </a:r>
            <a:r>
              <a:rPr kumimoji="1" lang="en-US" sz="2000" b="1" dirty="0" smtClean="0"/>
              <a:t>air</a:t>
            </a:r>
          </a:p>
          <a:p>
            <a:pPr lvl="2"/>
            <a:r>
              <a:rPr kumimoji="1" lang="en-US" sz="2000" b="1" dirty="0" smtClean="0"/>
              <a:t>2 H</a:t>
            </a:r>
            <a:r>
              <a:rPr kumimoji="1" lang="en-US" sz="2000" b="1" baseline="-25000" dirty="0" smtClean="0"/>
              <a:t>2</a:t>
            </a:r>
            <a:r>
              <a:rPr kumimoji="1" lang="en-US" sz="2000" b="1" dirty="0" smtClean="0"/>
              <a:t>O </a:t>
            </a:r>
            <a:r>
              <a:rPr kumimoji="1" lang="en-US" sz="2000" b="1" dirty="0" smtClean="0">
                <a:sym typeface="Wingdings" panose="05000000000000000000" pitchFamily="2" charset="2"/>
              </a:rPr>
              <a:t> 4 H</a:t>
            </a:r>
            <a:r>
              <a:rPr kumimoji="1" lang="en-US" sz="2000" b="1" baseline="30000" dirty="0" smtClean="0">
                <a:sym typeface="Wingdings" panose="05000000000000000000" pitchFamily="2" charset="2"/>
              </a:rPr>
              <a:t>+</a:t>
            </a:r>
            <a:r>
              <a:rPr kumimoji="1" lang="en-US" sz="2000" b="1" dirty="0" smtClean="0">
                <a:sym typeface="Wingdings" panose="05000000000000000000" pitchFamily="2" charset="2"/>
              </a:rPr>
              <a:t> + 4e</a:t>
            </a:r>
            <a:r>
              <a:rPr kumimoji="1" lang="en-US" sz="2000" b="1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sz="2000" b="1" dirty="0" smtClean="0">
                <a:sym typeface="Wingdings" panose="05000000000000000000" pitchFamily="2" charset="2"/>
              </a:rPr>
              <a:t> + O</a:t>
            </a:r>
            <a:r>
              <a:rPr kumimoji="1" lang="en-US" sz="2000" b="1" baseline="-25000" dirty="0" smtClean="0">
                <a:sym typeface="Wingdings" panose="05000000000000000000" pitchFamily="2" charset="2"/>
              </a:rPr>
              <a:t>2</a:t>
            </a:r>
            <a:endParaRPr kumimoji="1" lang="en-US" sz="2000" b="1" baseline="-25000" dirty="0" smtClean="0"/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62" y="4031673"/>
            <a:ext cx="3702092" cy="25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04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7772400" cy="3521724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REACTION</a:t>
            </a:r>
            <a:r>
              <a:rPr kumimoji="1" lang="ja-JP" altLang="en-US" sz="2000" dirty="0"/>
              <a:t>”</a:t>
            </a:r>
            <a:endParaRPr kumimoji="1" lang="en-US" sz="2000" dirty="0"/>
          </a:p>
          <a:p>
            <a:pPr lvl="1"/>
            <a:r>
              <a:rPr kumimoji="1" lang="en-US" dirty="0"/>
              <a:t>In the thylakoid membrane of chloroplasts.</a:t>
            </a:r>
          </a:p>
          <a:p>
            <a:pPr lvl="1"/>
            <a:r>
              <a:rPr lang="en-US" dirty="0" smtClean="0"/>
              <a:t>1.  Light </a:t>
            </a:r>
            <a:r>
              <a:rPr lang="en-US" dirty="0"/>
              <a:t>hits reaction centers of chlorophyll, found in </a:t>
            </a:r>
            <a:r>
              <a:rPr lang="en-US" dirty="0" smtClean="0"/>
              <a:t>chloroplasts</a:t>
            </a:r>
          </a:p>
          <a:p>
            <a:pPr lvl="1"/>
            <a:r>
              <a:rPr kumimoji="1" lang="en-US" sz="2200" dirty="0" smtClean="0"/>
              <a:t>2</a:t>
            </a:r>
            <a:r>
              <a:rPr kumimoji="1" lang="en-US" sz="2200" dirty="0"/>
              <a:t>. Excited electrons from photosystems causes water to break apart.</a:t>
            </a:r>
          </a:p>
          <a:p>
            <a:pPr lvl="2"/>
            <a:r>
              <a:rPr kumimoji="1" lang="en-US" sz="2000" dirty="0" smtClean="0"/>
              <a:t>Oxygen </a:t>
            </a:r>
            <a:r>
              <a:rPr kumimoji="1" lang="en-US" sz="2000" dirty="0"/>
              <a:t>is released into </a:t>
            </a:r>
            <a:r>
              <a:rPr kumimoji="1" lang="en-US" sz="2000" dirty="0" smtClean="0"/>
              <a:t>air</a:t>
            </a:r>
          </a:p>
          <a:p>
            <a:pPr lvl="1"/>
            <a:r>
              <a:rPr kumimoji="1" lang="en-US" sz="2200" b="1" dirty="0" smtClean="0"/>
              <a:t>3.  Hydrogen </a:t>
            </a:r>
            <a:r>
              <a:rPr kumimoji="1" lang="en-US" sz="2200" b="1" dirty="0" smtClean="0"/>
              <a:t>from water makes ATP and NADPH (energy).</a:t>
            </a:r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25022593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pic>
        <p:nvPicPr>
          <p:cNvPr id="6146" name="Picture 2" descr="https://ka-perseus-images.s3.amazonaws.com/6cdc38a35081992a769ad3edacd1cbea02c5a3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802694"/>
            <a:ext cx="6578311" cy="49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2518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7772400" cy="3521724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REACTION</a:t>
            </a:r>
            <a:r>
              <a:rPr kumimoji="1" lang="ja-JP" altLang="en-US" sz="2000" dirty="0"/>
              <a:t>”</a:t>
            </a:r>
            <a:endParaRPr kumimoji="1" lang="en-US" sz="2000" dirty="0"/>
          </a:p>
          <a:p>
            <a:pPr lvl="1"/>
            <a:r>
              <a:rPr lang="en-US" dirty="0" smtClean="0"/>
              <a:t>Light </a:t>
            </a:r>
            <a:r>
              <a:rPr lang="en-US" dirty="0"/>
              <a:t>hits reaction centers of chlorophyll, found in </a:t>
            </a:r>
            <a:r>
              <a:rPr lang="en-US" dirty="0" smtClean="0"/>
              <a:t>chloroplasts</a:t>
            </a:r>
          </a:p>
          <a:p>
            <a:pPr lvl="1"/>
            <a:r>
              <a:rPr kumimoji="1" lang="en-US" sz="2200" dirty="0"/>
              <a:t>Chlorophyll vibrates and causes water to break apart</a:t>
            </a:r>
            <a:r>
              <a:rPr kumimoji="1" lang="en-US" sz="2200" dirty="0" smtClean="0"/>
              <a:t>.</a:t>
            </a:r>
          </a:p>
          <a:p>
            <a:pPr lvl="1"/>
            <a:r>
              <a:rPr kumimoji="1" lang="en-US" sz="2200" dirty="0"/>
              <a:t>Oxygen is released into </a:t>
            </a:r>
            <a:r>
              <a:rPr kumimoji="1" lang="en-US" sz="2200" dirty="0" smtClean="0"/>
              <a:t>air</a:t>
            </a:r>
          </a:p>
          <a:p>
            <a:pPr lvl="1"/>
            <a:r>
              <a:rPr kumimoji="1" lang="en-US" sz="2200" dirty="0" smtClean="0"/>
              <a:t>ATP and NADPH are produced.</a:t>
            </a:r>
          </a:p>
          <a:p>
            <a:pPr lvl="2"/>
            <a:r>
              <a:rPr kumimoji="1" lang="en-US" sz="2000" b="1" dirty="0" smtClean="0"/>
              <a:t>Needed for the 2</a:t>
            </a:r>
            <a:r>
              <a:rPr kumimoji="1" lang="en-US" sz="2000" b="1" baseline="30000" dirty="0" smtClean="0"/>
              <a:t>nd</a:t>
            </a:r>
            <a:r>
              <a:rPr kumimoji="1" lang="en-US" sz="2000" b="1" dirty="0" smtClean="0"/>
              <a:t> phase of photosynthesis.</a:t>
            </a:r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7850031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701"/>
            <a:ext cx="2667000" cy="3521724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“</a:t>
            </a:r>
            <a:r>
              <a:rPr kumimoji="1" lang="en-US" sz="2000" dirty="0"/>
              <a:t>THE LIGHT REACTION</a:t>
            </a:r>
            <a:r>
              <a:rPr kumimoji="1" lang="ja-JP" altLang="en-US" sz="2000" dirty="0"/>
              <a:t>”</a:t>
            </a:r>
            <a:endParaRPr kumimoji="1" lang="en-US" sz="2000" dirty="0"/>
          </a:p>
          <a:p>
            <a:pPr lvl="1"/>
            <a:r>
              <a:rPr lang="en-US" dirty="0" smtClean="0"/>
              <a:t>In the thylakoid membrane of the chloroplast.</a:t>
            </a:r>
          </a:p>
          <a:p>
            <a:pPr lvl="1"/>
            <a:r>
              <a:rPr kumimoji="1" lang="en-US" dirty="0" smtClean="0"/>
              <a:t>Produces ATP and NADPH.</a:t>
            </a:r>
            <a:endParaRPr kumimoji="1" lang="en-US" sz="2000" dirty="0" smtClean="0"/>
          </a:p>
          <a:p>
            <a:pPr marL="0" indent="0">
              <a:buNone/>
            </a:pPr>
            <a:endParaRPr kumimoji="1" lang="en-US" sz="2400" dirty="0"/>
          </a:p>
          <a:p>
            <a:endParaRPr kumimoji="1" lang="en-US" sz="2400" dirty="0"/>
          </a:p>
          <a:p>
            <a:endParaRPr kumimoji="1" lang="en-US" sz="2400" dirty="0"/>
          </a:p>
          <a:p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2743200"/>
            <a:ext cx="7772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pic>
        <p:nvPicPr>
          <p:cNvPr id="7170" name="Picture 2" descr="https://ka-perseus-images.s3.amazonaws.com/6cdc38a35081992a769ad3edacd1cbea02c5a3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63398"/>
            <a:ext cx="5410200" cy="40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5266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505" b="5000"/>
          <a:stretch>
            <a:fillRect/>
          </a:stretch>
        </p:blipFill>
        <p:spPr bwMode="auto">
          <a:xfrm>
            <a:off x="4313238" y="1341137"/>
            <a:ext cx="4830762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192525" y="1987626"/>
            <a:ext cx="6810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 dirty="0"/>
              <a:t>Light</a:t>
            </a:r>
            <a:endParaRPr lang="en-US" sz="1600" b="1" baseline="30000" dirty="0">
              <a:sym typeface="Symbol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021388" y="2032324"/>
            <a:ext cx="1312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Chloroplast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949825" y="3546799"/>
            <a:ext cx="1087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Light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7412038" y="3392812"/>
            <a:ext cx="793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Calvin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089650" y="2641924"/>
            <a:ext cx="8366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NADP</a:t>
            </a:r>
            <a:r>
              <a:rPr lang="en-US" sz="1600" b="1" baseline="30000">
                <a:sym typeface="Symbol" charset="0"/>
              </a:rPr>
              <a:t></a:t>
            </a:r>
            <a:endParaRPr lang="en-US" sz="1600" b="1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6213475" y="2945137"/>
            <a:ext cx="61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ADP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+ P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040" y="1944687"/>
            <a:ext cx="3733800" cy="44059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Light dependent reaction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Light Independent reaction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04800" y="473075"/>
            <a:ext cx="851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AN OVERVIEW OF PHOTOSYNTHESIS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530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1" y="1806627"/>
            <a:ext cx="8215744" cy="44059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Light independent reaction: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A.K.A. The Calvin Cycle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Turns carbon dioxide to glucose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Uses the NADPH and ATP from the Light Dependent Reaction.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81000"/>
            <a:ext cx="75438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2767155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3692"/>
            <a:ext cx="7772400" cy="2678844"/>
          </a:xfrm>
        </p:spPr>
        <p:txBody>
          <a:bodyPr>
            <a:normAutofit/>
          </a:bodyPr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Reacion</a:t>
            </a:r>
            <a:endParaRPr lang="en-US" dirty="0"/>
          </a:p>
          <a:p>
            <a:pPr lvl="1"/>
            <a:r>
              <a:rPr lang="en-US" b="1" dirty="0" smtClean="0"/>
              <a:t>1. 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enters the leaf through the stomata.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pic>
        <p:nvPicPr>
          <p:cNvPr id="1026" name="Picture 2" descr="https://oceanacidificationblog.files.wordpress.com/2014/11/stom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93" y="3419749"/>
            <a:ext cx="4404014" cy="32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444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3692"/>
            <a:ext cx="7772400" cy="2678844"/>
          </a:xfrm>
        </p:spPr>
        <p:txBody>
          <a:bodyPr>
            <a:normAutofit/>
          </a:bodyPr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Reacion</a:t>
            </a:r>
            <a:endParaRPr lang="en-US" dirty="0"/>
          </a:p>
          <a:p>
            <a:pPr lvl="1"/>
            <a:r>
              <a:rPr lang="en-US" dirty="0" smtClean="0"/>
              <a:t>1.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enters the leaf through the stomata.</a:t>
            </a:r>
          </a:p>
          <a:p>
            <a:pPr lvl="1"/>
            <a:r>
              <a:rPr lang="en-US" b="1" dirty="0" smtClean="0"/>
              <a:t>2. 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goes to the stroma of the chloroplast.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286421439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3692"/>
            <a:ext cx="7772400" cy="3720526"/>
          </a:xfrm>
        </p:spPr>
        <p:txBody>
          <a:bodyPr>
            <a:normAutofit/>
          </a:bodyPr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Reacion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DARK Reactions= Calvin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1. 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enters the leaf through the stomata.</a:t>
            </a:r>
          </a:p>
          <a:p>
            <a:pPr lvl="1"/>
            <a:r>
              <a:rPr lang="en-US" dirty="0"/>
              <a:t>2. CO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smtClean="0"/>
              <a:t>goes to the stroma of the chloroplast.</a:t>
            </a:r>
          </a:p>
          <a:p>
            <a:pPr lvl="1"/>
            <a:r>
              <a:rPr lang="en-US" b="1" dirty="0" smtClean="0"/>
              <a:t>3. 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is “fixed” – incorporated into 3 C sugars.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408324633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Importance of Energy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"/>
              <a:defRPr/>
            </a:pPr>
            <a:r>
              <a:rPr lang="en-US" dirty="0">
                <a:ea typeface="+mn-ea"/>
                <a:cs typeface="+mn-cs"/>
              </a:rPr>
              <a:t>Living organisms need energy to do </a:t>
            </a:r>
            <a:r>
              <a:rPr lang="en-US" i="1" u="sng" dirty="0">
                <a:ea typeface="+mn-ea"/>
                <a:cs typeface="+mn-cs"/>
              </a:rPr>
              <a:t>everything</a:t>
            </a:r>
            <a:r>
              <a:rPr lang="en-US" i="1" dirty="0">
                <a:ea typeface="+mn-ea"/>
                <a:cs typeface="+mn-cs"/>
              </a:rPr>
              <a:t>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"/>
              <a:defRPr/>
            </a:pPr>
            <a:r>
              <a:rPr lang="en-US" dirty="0">
                <a:ea typeface="+mn-ea"/>
              </a:rPr>
              <a:t>Move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"/>
              <a:defRPr/>
            </a:pPr>
            <a:r>
              <a:rPr lang="en-US" dirty="0">
                <a:ea typeface="+mn-ea"/>
              </a:rPr>
              <a:t>Grow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"/>
              <a:defRPr/>
            </a:pPr>
            <a:r>
              <a:rPr lang="en-US" dirty="0" smtClean="0">
                <a:ea typeface="+mn-ea"/>
              </a:rPr>
              <a:t>Reproduce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"/>
              <a:defRPr/>
            </a:pPr>
            <a:r>
              <a:rPr lang="en-US" dirty="0" smtClean="0"/>
              <a:t>Maintain homeostasis</a:t>
            </a:r>
            <a:endParaRPr lang="en-US" dirty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"/>
              <a:defRPr/>
            </a:pPr>
            <a:r>
              <a:rPr lang="en-US" dirty="0">
                <a:ea typeface="+mn-ea"/>
                <a:cs typeface="+mn-cs"/>
              </a:rPr>
              <a:t>Photosynthesis &amp; respiration are needed for living organisms to get energy.</a:t>
            </a:r>
          </a:p>
        </p:txBody>
      </p:sp>
    </p:spTree>
    <p:extLst>
      <p:ext uri="{BB962C8B-B14F-4D97-AF65-F5344CB8AC3E}">
        <p14:creationId xmlns:p14="http://schemas.microsoft.com/office/powerpoint/2010/main" val="41471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pic>
        <p:nvPicPr>
          <p:cNvPr id="7" name="Picture 2" descr="E:\Chapter-7\Images\FG07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527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3692"/>
            <a:ext cx="7772400" cy="3720526"/>
          </a:xfrm>
        </p:spPr>
        <p:txBody>
          <a:bodyPr>
            <a:normAutofit/>
          </a:bodyPr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Reacion</a:t>
            </a:r>
            <a:endParaRPr lang="en-US" dirty="0"/>
          </a:p>
          <a:p>
            <a:pPr lvl="1"/>
            <a:r>
              <a:rPr lang="en-US" dirty="0"/>
              <a:t>1.  CO</a:t>
            </a:r>
            <a:r>
              <a:rPr lang="en-US" baseline="-25000" dirty="0"/>
              <a:t>2</a:t>
            </a:r>
            <a:r>
              <a:rPr lang="en-US" dirty="0"/>
              <a:t> enters the leaf through the stomata.</a:t>
            </a:r>
          </a:p>
          <a:p>
            <a:pPr lvl="1"/>
            <a:r>
              <a:rPr lang="en-US" dirty="0"/>
              <a:t>2. CO</a:t>
            </a:r>
            <a:r>
              <a:rPr lang="en-US" baseline="-25000" dirty="0"/>
              <a:t>2</a:t>
            </a:r>
            <a:r>
              <a:rPr lang="en-US" dirty="0"/>
              <a:t> goes to the stroma of the chloroplast.</a:t>
            </a:r>
          </a:p>
          <a:p>
            <a:pPr lvl="1"/>
            <a:r>
              <a:rPr lang="en-US" dirty="0"/>
              <a:t>3.  CO</a:t>
            </a:r>
            <a:r>
              <a:rPr lang="en-US" baseline="-25000" dirty="0"/>
              <a:t>2</a:t>
            </a:r>
            <a:r>
              <a:rPr lang="en-US" dirty="0"/>
              <a:t> is “fixed” – incorporated into 3 C sugars.</a:t>
            </a:r>
          </a:p>
          <a:p>
            <a:pPr lvl="2"/>
            <a:r>
              <a:rPr lang="en-US" b="1" dirty="0" smtClean="0"/>
              <a:t>ATP </a:t>
            </a:r>
            <a:r>
              <a:rPr lang="en-US" b="1" dirty="0" smtClean="0"/>
              <a:t>and NAPDH provide the energy for this.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38870185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3692"/>
            <a:ext cx="7772400" cy="3720526"/>
          </a:xfrm>
        </p:spPr>
        <p:txBody>
          <a:bodyPr>
            <a:normAutofit/>
          </a:bodyPr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Reacion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DARK Reactions= Calvin </a:t>
            </a:r>
            <a:r>
              <a:rPr lang="en-US" dirty="0" smtClean="0"/>
              <a:t>Cycle</a:t>
            </a:r>
          </a:p>
          <a:p>
            <a:pPr lvl="1"/>
            <a:r>
              <a:rPr lang="en-US" dirty="0"/>
              <a:t>1.  CO</a:t>
            </a:r>
            <a:r>
              <a:rPr lang="en-US" baseline="-25000" dirty="0"/>
              <a:t>2</a:t>
            </a:r>
            <a:r>
              <a:rPr lang="en-US" dirty="0"/>
              <a:t> enters the leaf through the stomata.</a:t>
            </a:r>
          </a:p>
          <a:p>
            <a:pPr lvl="1"/>
            <a:r>
              <a:rPr lang="en-US" dirty="0"/>
              <a:t>2. CO</a:t>
            </a:r>
            <a:r>
              <a:rPr lang="en-US" baseline="-25000" dirty="0"/>
              <a:t>2</a:t>
            </a:r>
            <a:r>
              <a:rPr lang="en-US" dirty="0"/>
              <a:t> goes to the stroma of the chloroplast.</a:t>
            </a:r>
          </a:p>
          <a:p>
            <a:pPr lvl="1"/>
            <a:r>
              <a:rPr lang="en-US" dirty="0"/>
              <a:t>3.  CO</a:t>
            </a:r>
            <a:r>
              <a:rPr lang="en-US" baseline="-25000" dirty="0"/>
              <a:t>2</a:t>
            </a:r>
            <a:r>
              <a:rPr lang="en-US" dirty="0"/>
              <a:t> is “fixed” – incorporated into 3 C sugars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ATP and NAPDH provide the energy for this.</a:t>
            </a:r>
          </a:p>
          <a:p>
            <a:pPr lvl="2"/>
            <a:r>
              <a:rPr lang="en-US" b="1" dirty="0" smtClean="0"/>
              <a:t>Uses enzymes (</a:t>
            </a:r>
            <a:r>
              <a:rPr lang="en-US" b="1" dirty="0" err="1" smtClean="0"/>
              <a:t>e.g</a:t>
            </a:r>
            <a:r>
              <a:rPr lang="en-US" b="1" dirty="0" smtClean="0"/>
              <a:t>, rubisco)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281991124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46B86"/>
                </a:solidFill>
              </a:rPr>
              <a:t>Steps of Photosynthesis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3692"/>
            <a:ext cx="7772400" cy="4163872"/>
          </a:xfrm>
        </p:spPr>
        <p:txBody>
          <a:bodyPr>
            <a:normAutofit/>
          </a:bodyPr>
          <a:lstStyle/>
          <a:p>
            <a:r>
              <a:rPr lang="en-US" dirty="0" smtClean="0"/>
              <a:t>Light Independent </a:t>
            </a:r>
            <a:r>
              <a:rPr lang="en-US" dirty="0" err="1" smtClean="0"/>
              <a:t>Reacion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DARK Reactions= Calvin </a:t>
            </a:r>
            <a:r>
              <a:rPr lang="en-US" dirty="0" smtClean="0"/>
              <a:t>Cycle</a:t>
            </a:r>
          </a:p>
          <a:p>
            <a:pPr lvl="1"/>
            <a:r>
              <a:rPr lang="en-US" dirty="0"/>
              <a:t>1.  CO</a:t>
            </a:r>
            <a:r>
              <a:rPr lang="en-US" baseline="-25000" dirty="0"/>
              <a:t>2</a:t>
            </a:r>
            <a:r>
              <a:rPr lang="en-US" dirty="0"/>
              <a:t> enters the leaf through the stomata.</a:t>
            </a:r>
          </a:p>
          <a:p>
            <a:pPr lvl="1"/>
            <a:r>
              <a:rPr lang="en-US" dirty="0"/>
              <a:t>2. CO</a:t>
            </a:r>
            <a:r>
              <a:rPr lang="en-US" baseline="-25000" dirty="0"/>
              <a:t>2</a:t>
            </a:r>
            <a:r>
              <a:rPr lang="en-US" dirty="0"/>
              <a:t> goes to the stroma of the chloroplast.</a:t>
            </a:r>
          </a:p>
          <a:p>
            <a:pPr lvl="1"/>
            <a:r>
              <a:rPr lang="en-US" dirty="0"/>
              <a:t>3.  CO</a:t>
            </a:r>
            <a:r>
              <a:rPr lang="en-US" baseline="-25000" dirty="0"/>
              <a:t>2</a:t>
            </a:r>
            <a:r>
              <a:rPr lang="en-US" dirty="0"/>
              <a:t> is “fixed” – incorporated into 3 C sugars.</a:t>
            </a:r>
          </a:p>
          <a:p>
            <a:pPr lvl="2"/>
            <a:r>
              <a:rPr lang="en-US" dirty="0" smtClean="0"/>
              <a:t>ATP </a:t>
            </a:r>
            <a:r>
              <a:rPr lang="en-US" dirty="0" smtClean="0"/>
              <a:t>and NAPDH provide the energy for this.</a:t>
            </a:r>
          </a:p>
          <a:p>
            <a:pPr lvl="2"/>
            <a:r>
              <a:rPr lang="en-US" dirty="0" smtClean="0"/>
              <a:t>Uses enzymes (</a:t>
            </a:r>
            <a:r>
              <a:rPr lang="en-US" dirty="0" err="1" smtClean="0"/>
              <a:t>e.g</a:t>
            </a:r>
            <a:r>
              <a:rPr lang="en-US" dirty="0" smtClean="0"/>
              <a:t>, rubisco)</a:t>
            </a:r>
          </a:p>
          <a:p>
            <a:pPr lvl="1"/>
            <a:r>
              <a:rPr lang="en-US" b="1" dirty="0" smtClean="0"/>
              <a:t>4.  Glucose </a:t>
            </a:r>
            <a:r>
              <a:rPr lang="en-US" b="1" dirty="0" smtClean="0"/>
              <a:t>is produced.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5146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41910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dirty="0"/>
          </a:p>
        </p:txBody>
      </p:sp>
    </p:spTree>
    <p:extLst>
      <p:ext uri="{BB962C8B-B14F-4D97-AF65-F5344CB8AC3E}">
        <p14:creationId xmlns:p14="http://schemas.microsoft.com/office/powerpoint/2010/main" val="12442716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Century Schoolbook" charset="0"/>
                <a:hlinkClick r:id="rId3"/>
              </a:rPr>
              <a:t>Animation is of the Calvin Cycle</a:t>
            </a:r>
            <a:r>
              <a:rPr lang="en-US">
                <a:latin typeface="Century Schoolbook" charset="0"/>
                <a:hlinkClick r:id="rId3"/>
              </a:rPr>
              <a:t> </a:t>
            </a:r>
            <a:r>
              <a:rPr lang="en-US">
                <a:latin typeface="Century Schoolbook" charset="0"/>
              </a:rPr>
              <a:t>Note what happens to the carbon dioxide and what the end product is. </a:t>
            </a:r>
          </a:p>
          <a:p>
            <a:r>
              <a:rPr lang="en-US" b="1">
                <a:latin typeface="Century Schoolbook" charset="0"/>
                <a:hlinkClick r:id="rId4"/>
              </a:rPr>
              <a:t>Second animation of the Calvin Cycle</a:t>
            </a:r>
            <a:r>
              <a:rPr lang="en-US">
                <a:latin typeface="Century Schoolbook" charset="0"/>
                <a:hlinkClick r:id="rId4"/>
              </a:rPr>
              <a:t> </a:t>
            </a:r>
            <a:r>
              <a:rPr lang="en-US">
                <a:latin typeface="Century Schoolbook" charset="0"/>
              </a:rPr>
              <a:t>is very clear and even does the molecular bookkeeping for you. </a:t>
            </a:r>
          </a:p>
        </p:txBody>
      </p:sp>
    </p:spTree>
    <p:extLst>
      <p:ext uri="{BB962C8B-B14F-4D97-AF65-F5344CB8AC3E}">
        <p14:creationId xmlns:p14="http://schemas.microsoft.com/office/powerpoint/2010/main" val="399511249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646B86"/>
                </a:solidFill>
              </a:rPr>
              <a:t>Light Independent Reactions </a:t>
            </a:r>
            <a:br>
              <a:rPr lang="en-US" sz="3600" b="1" dirty="0">
                <a:solidFill>
                  <a:srgbClr val="646B86"/>
                </a:solidFill>
              </a:rPr>
            </a:br>
            <a:r>
              <a:rPr lang="en-US" sz="3600" b="1" dirty="0">
                <a:solidFill>
                  <a:srgbClr val="646B86"/>
                </a:solidFill>
              </a:rPr>
              <a:t>aka Calvin Cycle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410" y="2316966"/>
            <a:ext cx="3872942" cy="4525963"/>
          </a:xfrm>
        </p:spPr>
        <p:txBody>
          <a:bodyPr/>
          <a:lstStyle/>
          <a:p>
            <a:r>
              <a:rPr lang="en-US" dirty="0"/>
              <a:t>Carbon from CO</a:t>
            </a:r>
            <a:r>
              <a:rPr lang="en-US" sz="2000" baseline="-25000" dirty="0"/>
              <a:t>2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converted to </a:t>
            </a:r>
            <a:r>
              <a:rPr lang="en-US" dirty="0" smtClean="0"/>
              <a:t>glucose</a:t>
            </a:r>
          </a:p>
          <a:p>
            <a:r>
              <a:rPr lang="en-US" dirty="0" smtClean="0"/>
              <a:t>(</a:t>
            </a:r>
            <a:r>
              <a:rPr lang="en-US" dirty="0"/>
              <a:t>ATP and NADPH </a:t>
            </a:r>
            <a:br>
              <a:rPr lang="en-US" dirty="0"/>
            </a:br>
            <a:r>
              <a:rPr lang="en-US" dirty="0"/>
              <a:t>drive the </a:t>
            </a:r>
            <a:r>
              <a:rPr lang="en-US" dirty="0" smtClean="0"/>
              <a:t>reduction </a:t>
            </a:r>
            <a:r>
              <a:rPr lang="en-US" dirty="0"/>
              <a:t>of CO</a:t>
            </a:r>
            <a:r>
              <a:rPr lang="en-US" sz="2000" dirty="0"/>
              <a:t>2</a:t>
            </a:r>
            <a:r>
              <a:rPr lang="en-US" dirty="0"/>
              <a:t> to C</a:t>
            </a:r>
            <a:r>
              <a:rPr lang="en-US" sz="2000" baseline="-25000" dirty="0"/>
              <a:t>6</a:t>
            </a:r>
            <a:r>
              <a:rPr lang="en-US" dirty="0"/>
              <a:t>H</a:t>
            </a:r>
            <a:r>
              <a:rPr lang="en-US" sz="2000" baseline="-25000" dirty="0"/>
              <a:t>12</a:t>
            </a:r>
            <a:r>
              <a:rPr lang="en-US" dirty="0"/>
              <a:t>O</a:t>
            </a:r>
            <a:r>
              <a:rPr lang="en-US" sz="2000" baseline="-25000" dirty="0"/>
              <a:t>6</a:t>
            </a:r>
            <a:r>
              <a:rPr lang="en-US" dirty="0"/>
              <a:t>.) </a:t>
            </a: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4205352" y="1992858"/>
            <a:ext cx="4648200" cy="4419600"/>
            <a:chOff x="3408" y="1056"/>
            <a:chExt cx="2352" cy="2355"/>
          </a:xfrm>
        </p:grpSpPr>
        <p:pic>
          <p:nvPicPr>
            <p:cNvPr id="28677" name="Picture 4" descr="10_18CalvinCycle_L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9"/>
            <a:stretch>
              <a:fillRect/>
            </a:stretch>
          </p:blipFill>
          <p:spPr bwMode="auto">
            <a:xfrm>
              <a:off x="3408" y="1056"/>
              <a:ext cx="2352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3408" y="1056"/>
              <a:ext cx="672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86143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5618" b="6844"/>
          <a:stretch>
            <a:fillRect/>
          </a:stretch>
        </p:blipFill>
        <p:spPr bwMode="auto">
          <a:xfrm>
            <a:off x="731655" y="1545594"/>
            <a:ext cx="7533820" cy="49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219200"/>
          </a:xfrm>
        </p:spPr>
        <p:txBody>
          <a:bodyPr>
            <a:normAutofit fontScale="90000"/>
          </a:bodyPr>
          <a:lstStyle/>
          <a:p>
            <a:pPr marL="860425" indent="-860425" eaLnBrk="1" hangingPunct="1"/>
            <a:r>
              <a:rPr lang="en-US" sz="4000" dirty="0">
                <a:solidFill>
                  <a:srgbClr val="646B86"/>
                </a:solidFill>
              </a:rPr>
              <a:t>Review: Photosynthesis uses light energy to make food molecules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2290841" y="3574632"/>
            <a:ext cx="793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5025937" y="3193632"/>
            <a:ext cx="1486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b="1"/>
              <a:t>Chloroplast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3959137" y="4421449"/>
            <a:ext cx="1486938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000" b="1"/>
              <a:t>Photosystem II</a:t>
            </a:r>
            <a:br>
              <a:rPr lang="en-US" sz="1000" b="1"/>
            </a:br>
            <a:r>
              <a:rPr lang="en-US" sz="1000" b="1"/>
              <a:t>Electron transport chains Photosystem I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6184454" y="4583178"/>
            <a:ext cx="1090421" cy="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000" b="1"/>
              <a:t>CALVIN CYCLE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7144712" y="4713290"/>
            <a:ext cx="892163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b="1"/>
              <a:t>Stroma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1173851">
            <a:off x="4659090" y="5329146"/>
            <a:ext cx="991292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000" b="1"/>
              <a:t>Electrons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3570032" y="6465890"/>
            <a:ext cx="2180843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000" b="1"/>
              <a:t>LIGHT REACTIONS</a:t>
            </a: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5475032" y="6465890"/>
            <a:ext cx="2180843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000" b="1"/>
              <a:t>CALVIN CYCLE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7564870" y="5511918"/>
            <a:ext cx="1288680" cy="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b="1" dirty="0"/>
              <a:t>Cellular respiration</a:t>
            </a: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7564870" y="5814218"/>
            <a:ext cx="1288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Cellulose</a:t>
            </a:r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7564870" y="6023030"/>
            <a:ext cx="1288680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b="1"/>
              <a:t>Starch</a:t>
            </a:r>
          </a:p>
        </p:txBody>
      </p:sp>
      <p:sp>
        <p:nvSpPr>
          <p:cNvPr id="31759" name="Text Box 20"/>
          <p:cNvSpPr txBox="1">
            <a:spLocks noChangeArrowheads="1"/>
          </p:cNvSpPr>
          <p:nvPr/>
        </p:nvSpPr>
        <p:spPr bwMode="auto">
          <a:xfrm>
            <a:off x="7564870" y="6296208"/>
            <a:ext cx="1288680" cy="3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b="1"/>
              <a:t>Other organic compounds</a:t>
            </a:r>
          </a:p>
        </p:txBody>
      </p:sp>
    </p:spTree>
    <p:extLst>
      <p:ext uri="{BB962C8B-B14F-4D97-AF65-F5344CB8AC3E}">
        <p14:creationId xmlns:p14="http://schemas.microsoft.com/office/powerpoint/2010/main" val="117118940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C4 Photosynthesis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58612"/>
            <a:ext cx="8121706" cy="4648200"/>
          </a:xfrm>
        </p:spPr>
        <p:txBody>
          <a:bodyPr/>
          <a:lstStyle/>
          <a:p>
            <a:r>
              <a:rPr lang="en-US" dirty="0"/>
              <a:t>Certain plants have developed ways to limit the amount of photorespiration </a:t>
            </a:r>
          </a:p>
          <a:p>
            <a:pPr lvl="1"/>
            <a:r>
              <a:rPr lang="en-US" dirty="0"/>
              <a:t>C4 Pathway*</a:t>
            </a:r>
          </a:p>
          <a:p>
            <a:pPr lvl="1"/>
            <a:r>
              <a:rPr lang="en-US" dirty="0"/>
              <a:t>CAM Pathway*</a:t>
            </a:r>
          </a:p>
          <a:p>
            <a:pPr lvl="1">
              <a:buFontTx/>
              <a:buNone/>
            </a:pPr>
            <a:r>
              <a:rPr lang="en-US" dirty="0"/>
              <a:t>* Both convert CO</a:t>
            </a:r>
            <a:r>
              <a:rPr lang="en-US" baseline="-25000" dirty="0"/>
              <a:t>2</a:t>
            </a:r>
            <a:r>
              <a:rPr lang="en-US" dirty="0"/>
              <a:t> into a 4 carbon intermediate </a:t>
            </a:r>
            <a:r>
              <a:rPr lang="en-US" dirty="0">
                <a:sym typeface="Wingdings" charset="0"/>
              </a:rPr>
              <a:t> </a:t>
            </a:r>
            <a:r>
              <a:rPr lang="en-US" b="1" dirty="0" smtClean="0">
                <a:sym typeface="Wingdings" charset="0"/>
              </a:rPr>
              <a:t>C4 Photosynthesis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30804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646B86"/>
                </a:solidFill>
              </a:rPr>
              <a:t>Leaf Anatomy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60414"/>
            <a:ext cx="7772400" cy="4107974"/>
          </a:xfrm>
        </p:spPr>
        <p:txBody>
          <a:bodyPr/>
          <a:lstStyle/>
          <a:p>
            <a:r>
              <a:rPr lang="en-US" sz="2800" dirty="0"/>
              <a:t>In C3 plants (those that do C3 photosynthesis), all processes occur in the mesophyll cells.</a:t>
            </a:r>
            <a:endParaRPr lang="en-US" dirty="0"/>
          </a:p>
          <a:p>
            <a:endParaRPr lang="en-US" dirty="0"/>
          </a:p>
        </p:txBody>
      </p:sp>
      <p:pic>
        <p:nvPicPr>
          <p:cNvPr id="37892" name="Picture 4" descr="C:\Documents and Settings\pamela_tsai\My Documents\My Pictures\C4plantanatom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4"/>
          <a:stretch>
            <a:fillRect/>
          </a:stretch>
        </p:blipFill>
        <p:spPr bwMode="auto">
          <a:xfrm>
            <a:off x="3981450" y="2819400"/>
            <a:ext cx="51625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6613525"/>
            <a:ext cx="465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Image taken without permission from http://bcs.whfreeman.com/thelifewire|</a:t>
            </a:r>
          </a:p>
        </p:txBody>
      </p:sp>
      <p:grpSp>
        <p:nvGrpSpPr>
          <p:cNvPr id="37894" name="Group 11"/>
          <p:cNvGrpSpPr>
            <a:grpSpLocks/>
          </p:cNvGrpSpPr>
          <p:nvPr/>
        </p:nvGrpSpPr>
        <p:grpSpPr bwMode="auto">
          <a:xfrm>
            <a:off x="1752600" y="3429000"/>
            <a:ext cx="2286000" cy="685800"/>
            <a:chOff x="1104" y="2160"/>
            <a:chExt cx="1440" cy="432"/>
          </a:xfrm>
        </p:grpSpPr>
        <p:sp>
          <p:nvSpPr>
            <p:cNvPr id="37898" name="Line 6"/>
            <p:cNvSpPr>
              <a:spLocks noChangeShapeType="1"/>
            </p:cNvSpPr>
            <p:nvPr/>
          </p:nvSpPr>
          <p:spPr bwMode="auto">
            <a:xfrm>
              <a:off x="2112" y="2448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Text Box 7"/>
            <p:cNvSpPr txBox="1">
              <a:spLocks noChangeArrowheads="1"/>
            </p:cNvSpPr>
            <p:nvPr/>
          </p:nvSpPr>
          <p:spPr bwMode="auto">
            <a:xfrm>
              <a:off x="1104" y="2160"/>
              <a:ext cx="10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Mesophyll cells</a:t>
              </a:r>
            </a:p>
          </p:txBody>
        </p:sp>
      </p:grpSp>
      <p:grpSp>
        <p:nvGrpSpPr>
          <p:cNvPr id="37895" name="Group 10"/>
          <p:cNvGrpSpPr>
            <a:grpSpLocks/>
          </p:cNvGrpSpPr>
          <p:nvPr/>
        </p:nvGrpSpPr>
        <p:grpSpPr bwMode="auto">
          <a:xfrm>
            <a:off x="1828800" y="4800600"/>
            <a:ext cx="3429000" cy="641350"/>
            <a:chOff x="1152" y="3024"/>
            <a:chExt cx="2160" cy="404"/>
          </a:xfrm>
        </p:grpSpPr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1872" y="3120"/>
              <a:ext cx="144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106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Bundle sheath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212282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C4 Pathway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876800" cy="4114800"/>
          </a:xfrm>
        </p:spPr>
        <p:txBody>
          <a:bodyPr/>
          <a:lstStyle/>
          <a:p>
            <a:r>
              <a:rPr lang="en-US" dirty="0"/>
              <a:t>In C4 plants photosynthesis occurs in both the mesophyll and the bundle sheath cells.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917" name="Picture 6" descr="..\..\My Pictures\campbell\10_19C4Pathway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89" b="39622"/>
          <a:stretch>
            <a:fillRect/>
          </a:stretch>
        </p:blipFill>
        <p:spPr bwMode="auto">
          <a:xfrm>
            <a:off x="4495800" y="3585887"/>
            <a:ext cx="3962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9910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+mj-lt"/>
              </a:rPr>
              <a:t>How do plants meet their energy needs?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+mj-lt"/>
              </a:rPr>
              <a:t>Remember, science is a process…..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</a:pPr>
            <a:endParaRPr lang="en-US" altLang="en-US" sz="2800" b="1" i="1">
              <a:latin typeface="+mj-lt"/>
            </a:endParaRPr>
          </a:p>
        </p:txBody>
      </p:sp>
      <p:pic>
        <p:nvPicPr>
          <p:cNvPr id="10244" name="Picture 6" descr="t0ceppa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20988"/>
            <a:ext cx="22891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209800" y="6126163"/>
            <a:ext cx="678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>
                <a:latin typeface="+mj-lt"/>
              </a:rPr>
              <a:t>…..a brief history lesson is in order</a:t>
            </a:r>
          </a:p>
        </p:txBody>
      </p:sp>
    </p:spTree>
    <p:extLst>
      <p:ext uri="{BB962C8B-B14F-4D97-AF65-F5344CB8AC3E}">
        <p14:creationId xmlns:p14="http://schemas.microsoft.com/office/powerpoint/2010/main" val="31467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646B86"/>
                </a:solidFill>
              </a:rPr>
              <a:t>C4 Pathway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73752"/>
            <a:ext cx="4495800" cy="4724400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CO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dirty="0">
                <a:cs typeface="Times New Roman" charset="0"/>
              </a:rPr>
              <a:t> is fixed into a 4-carbon intermediate</a:t>
            </a:r>
            <a:r>
              <a:rPr lang="en-US" dirty="0"/>
              <a:t> </a:t>
            </a:r>
          </a:p>
          <a:p>
            <a:r>
              <a:rPr lang="en-US" dirty="0"/>
              <a:t>Has an extra enzyme– </a:t>
            </a:r>
            <a:r>
              <a:rPr lang="en-US" b="1" dirty="0"/>
              <a:t>PEP Carboxylase</a:t>
            </a:r>
            <a:r>
              <a:rPr lang="en-US" dirty="0"/>
              <a:t> that </a:t>
            </a:r>
            <a:r>
              <a:rPr lang="en-US" dirty="0">
                <a:cs typeface="Times New Roman" charset="0"/>
              </a:rPr>
              <a:t>initially traps CO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dirty="0">
                <a:cs typeface="Times New Roman" charset="0"/>
              </a:rPr>
              <a:t> instead of </a:t>
            </a:r>
            <a:r>
              <a:rPr lang="en-US" dirty="0" err="1">
                <a:cs typeface="Times New Roman" charset="0"/>
              </a:rPr>
              <a:t>Rubisco</a:t>
            </a:r>
            <a:r>
              <a:rPr lang="en-US" dirty="0">
                <a:cs typeface="Times New Roman" charset="0"/>
              </a:rPr>
              <a:t>– makes a 4 carbon intermediate</a:t>
            </a:r>
          </a:p>
          <a:p>
            <a:endParaRPr lang="en-US" dirty="0">
              <a:cs typeface="Times New Roman" charset="0"/>
            </a:endParaRPr>
          </a:p>
        </p:txBody>
      </p:sp>
      <p:pic>
        <p:nvPicPr>
          <p:cNvPr id="39940" name="Picture 6" descr="..\..\My Pictures\campbell\10_19C4Pathway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t="-3781" r="-844" b="-197"/>
          <a:stretch>
            <a:fillRect/>
          </a:stretch>
        </p:blipFill>
        <p:spPr bwMode="auto">
          <a:xfrm>
            <a:off x="5257800" y="16764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6484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646B86"/>
                </a:solidFill>
              </a:rPr>
              <a:t>C4 Pathway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6162"/>
            <a:ext cx="4800600" cy="4564637"/>
          </a:xfrm>
        </p:spPr>
        <p:txBody>
          <a:bodyPr/>
          <a:lstStyle/>
          <a:p>
            <a:r>
              <a:rPr lang="en-US" sz="2800" dirty="0"/>
              <a:t>The 4 carbon intermediate is </a:t>
            </a:r>
            <a:r>
              <a:rPr lang="ja-JP" altLang="en-US" sz="2800" dirty="0"/>
              <a:t>“</a:t>
            </a:r>
            <a:r>
              <a:rPr lang="en-US" sz="2800" dirty="0"/>
              <a:t>smuggled</a:t>
            </a:r>
            <a:r>
              <a:rPr lang="ja-JP" altLang="en-US" sz="2800" dirty="0"/>
              <a:t>”</a:t>
            </a:r>
            <a:r>
              <a:rPr lang="en-US" sz="2800" dirty="0"/>
              <a:t> into the bundle sheath cell</a:t>
            </a:r>
          </a:p>
          <a:p>
            <a:r>
              <a:rPr lang="en-US" sz="2800" dirty="0">
                <a:sym typeface="Wingdings" charset="0"/>
              </a:rPr>
              <a:t>The bundle sheath cell is not very permeable to CO</a:t>
            </a:r>
            <a:r>
              <a:rPr lang="en-US" sz="2800" baseline="-25000" dirty="0">
                <a:sym typeface="Wingdings" charset="0"/>
              </a:rPr>
              <a:t>2</a:t>
            </a:r>
            <a:endParaRPr lang="en-US" sz="2800" dirty="0"/>
          </a:p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is released from the 4C malate </a:t>
            </a:r>
            <a:r>
              <a:rPr lang="en-US" sz="2800" dirty="0">
                <a:sym typeface="Wingdings" charset="0"/>
              </a:rPr>
              <a:t> goes through the Calvin Cycle</a:t>
            </a:r>
            <a:endParaRPr lang="en-US" sz="2800" baseline="-25000" dirty="0">
              <a:sym typeface="Wingdings" charset="0"/>
            </a:endParaRPr>
          </a:p>
          <a:p>
            <a:endParaRPr lang="en-US" sz="2800" dirty="0">
              <a:sym typeface="Wingdings" charset="0"/>
            </a:endParaRPr>
          </a:p>
        </p:txBody>
      </p:sp>
      <p:pic>
        <p:nvPicPr>
          <p:cNvPr id="40964" name="Picture 4" descr="..\..\My Pictures\campbell\10_19C4Pathway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t="-3781" r="-844" b="-197"/>
          <a:stretch>
            <a:fillRect/>
          </a:stretch>
        </p:blipFill>
        <p:spPr bwMode="auto">
          <a:xfrm>
            <a:off x="5257800" y="14478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77000" y="3505200"/>
            <a:ext cx="2895600" cy="1997075"/>
            <a:chOff x="4080" y="2208"/>
            <a:chExt cx="1824" cy="1258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4080" y="2208"/>
              <a:ext cx="816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 flipH="1" flipV="1">
              <a:off x="4896" y="2880"/>
              <a:ext cx="384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4704" y="3216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/>
                <a:t>C3 Pathway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3714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46B86"/>
                </a:solidFill>
              </a:rPr>
              <a:t>How does the C4 Pathway limit photorespiration?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5795"/>
            <a:ext cx="7772400" cy="4419600"/>
          </a:xfrm>
        </p:spPr>
        <p:txBody>
          <a:bodyPr/>
          <a:lstStyle/>
          <a:p>
            <a:r>
              <a:rPr lang="en-US" dirty="0">
                <a:sym typeface="Wingdings" charset="0"/>
              </a:rPr>
              <a:t>Bundle sheath cells are far from the surface– less O</a:t>
            </a:r>
            <a:r>
              <a:rPr lang="en-US" baseline="-25000" dirty="0">
                <a:sym typeface="Wingdings" charset="0"/>
              </a:rPr>
              <a:t>2</a:t>
            </a:r>
            <a:r>
              <a:rPr lang="en-US" dirty="0">
                <a:sym typeface="Wingdings" charset="0"/>
              </a:rPr>
              <a:t> access</a:t>
            </a:r>
          </a:p>
          <a:p>
            <a:r>
              <a:rPr lang="en-US" dirty="0">
                <a:sym typeface="Wingdings" charset="0"/>
              </a:rPr>
              <a:t>PEP Carboxylase </a:t>
            </a:r>
            <a:r>
              <a:rPr lang="en-US" dirty="0" err="1">
                <a:sym typeface="Wingdings" charset="0"/>
              </a:rPr>
              <a:t>doesn</a:t>
            </a:r>
            <a:r>
              <a:rPr lang="ja-JP" altLang="en-US" dirty="0">
                <a:sym typeface="Wingdings" charset="0"/>
              </a:rPr>
              <a:t>’</a:t>
            </a:r>
            <a:r>
              <a:rPr lang="en-US" dirty="0">
                <a:sym typeface="Wingdings" charset="0"/>
              </a:rPr>
              <a:t>t have an affinity for O</a:t>
            </a:r>
            <a:r>
              <a:rPr lang="en-US" baseline="-25000" dirty="0">
                <a:sym typeface="Wingdings" charset="0"/>
              </a:rPr>
              <a:t>2</a:t>
            </a:r>
            <a:r>
              <a:rPr lang="en-US" dirty="0">
                <a:sym typeface="Wingdings" charset="0"/>
              </a:rPr>
              <a:t>  allows plant to collect a lot of CO</a:t>
            </a:r>
            <a:r>
              <a:rPr lang="en-US" baseline="-25000" dirty="0">
                <a:sym typeface="Wingdings" charset="0"/>
              </a:rPr>
              <a:t>2</a:t>
            </a:r>
            <a:r>
              <a:rPr lang="en-US" dirty="0">
                <a:sym typeface="Wingdings" charset="0"/>
              </a:rPr>
              <a:t> and concentrate it in the bundle sheath cells (where </a:t>
            </a:r>
            <a:r>
              <a:rPr lang="en-US" dirty="0" err="1">
                <a:sym typeface="Wingdings" charset="0"/>
              </a:rPr>
              <a:t>Rubisco</a:t>
            </a:r>
            <a:r>
              <a:rPr lang="en-US" dirty="0">
                <a:sym typeface="Wingdings" charset="0"/>
              </a:rPr>
              <a:t> is) </a:t>
            </a:r>
          </a:p>
        </p:txBody>
      </p:sp>
    </p:spTree>
    <p:extLst>
      <p:ext uri="{BB962C8B-B14F-4D97-AF65-F5344CB8AC3E}">
        <p14:creationId xmlns:p14="http://schemas.microsoft.com/office/powerpoint/2010/main" val="300220949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646B86"/>
                </a:solidFill>
              </a:rPr>
              <a:t>CAM Pathway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343400" cy="4648200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Fix CO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dirty="0">
                <a:cs typeface="Times New Roman" charset="0"/>
              </a:rPr>
              <a:t> at night and store as a 4 carbon molecule</a:t>
            </a:r>
            <a:r>
              <a:rPr lang="en-US" dirty="0"/>
              <a:t> </a:t>
            </a:r>
          </a:p>
          <a:p>
            <a:r>
              <a:rPr lang="en-US" dirty="0">
                <a:cs typeface="Times New Roman" charset="0"/>
              </a:rPr>
              <a:t>Keep </a:t>
            </a:r>
            <a:r>
              <a:rPr lang="en-US" dirty="0" err="1">
                <a:cs typeface="Times New Roman" charset="0"/>
              </a:rPr>
              <a:t>stomates</a:t>
            </a:r>
            <a:r>
              <a:rPr lang="en-US" dirty="0">
                <a:cs typeface="Times New Roman" charset="0"/>
              </a:rPr>
              <a:t> closed during day to prevent water loss</a:t>
            </a:r>
            <a:r>
              <a:rPr lang="en-US" dirty="0"/>
              <a:t> </a:t>
            </a:r>
          </a:p>
          <a:p>
            <a:r>
              <a:rPr lang="en-US" dirty="0"/>
              <a:t>Same general process as C4 Pathway</a:t>
            </a:r>
          </a:p>
        </p:txBody>
      </p:sp>
      <p:pic>
        <p:nvPicPr>
          <p:cNvPr id="43012" name="Picture 4" descr="..\..\My Pictures\campbell\10_20C4andCAMPhotosynth_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4" t="48134"/>
          <a:stretch>
            <a:fillRect/>
          </a:stretch>
        </p:blipFill>
        <p:spPr bwMode="auto">
          <a:xfrm>
            <a:off x="4953000" y="1752600"/>
            <a:ext cx="4191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234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101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How does the CAM Pathway limit photorespiration?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4378"/>
            <a:ext cx="7772400" cy="4419600"/>
          </a:xfrm>
        </p:spPr>
        <p:txBody>
          <a:bodyPr/>
          <a:lstStyle/>
          <a:p>
            <a:r>
              <a:rPr lang="en-US" dirty="0"/>
              <a:t>Collects CO</a:t>
            </a:r>
            <a:r>
              <a:rPr lang="en-US" baseline="-25000" dirty="0"/>
              <a:t>2</a:t>
            </a:r>
            <a:r>
              <a:rPr lang="en-US" dirty="0"/>
              <a:t> at night so that it can be more concentrated during the day</a:t>
            </a:r>
          </a:p>
          <a:p>
            <a:r>
              <a:rPr lang="en-US" dirty="0"/>
              <a:t>Plant can still do the </a:t>
            </a:r>
            <a:r>
              <a:rPr lang="en-US" dirty="0" err="1"/>
              <a:t>calvin</a:t>
            </a:r>
            <a:r>
              <a:rPr lang="en-US" dirty="0"/>
              <a:t> cycle during the day without losing water </a:t>
            </a:r>
          </a:p>
        </p:txBody>
      </p:sp>
    </p:spTree>
    <p:extLst>
      <p:ext uri="{BB962C8B-B14F-4D97-AF65-F5344CB8AC3E}">
        <p14:creationId xmlns:p14="http://schemas.microsoft.com/office/powerpoint/2010/main" val="408850343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46B86"/>
                </a:solidFill>
              </a:rPr>
              <a:t>Summary of C4 Photosynthesis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166" y="1833824"/>
            <a:ext cx="3505200" cy="4800600"/>
          </a:xfrm>
        </p:spPr>
        <p:txBody>
          <a:bodyPr/>
          <a:lstStyle/>
          <a:p>
            <a:r>
              <a:rPr lang="en-US" dirty="0"/>
              <a:t>C4 Pathway</a:t>
            </a:r>
          </a:p>
          <a:p>
            <a:pPr lvl="1"/>
            <a:r>
              <a:rPr lang="en-US" dirty="0"/>
              <a:t>Separates by space (different locations)</a:t>
            </a:r>
          </a:p>
          <a:p>
            <a:r>
              <a:rPr lang="en-US" dirty="0"/>
              <a:t>CAM Pathway</a:t>
            </a:r>
          </a:p>
          <a:p>
            <a:pPr lvl="1"/>
            <a:r>
              <a:rPr lang="en-US" dirty="0"/>
              <a:t>Separates reactions by time (night versus day)</a:t>
            </a:r>
          </a:p>
        </p:txBody>
      </p:sp>
      <p:pic>
        <p:nvPicPr>
          <p:cNvPr id="45060" name="Picture 4" descr="..\..\My Pictures\campbell\10_20C4andCAMPhotosynth_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8768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978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tx2"/>
                </a:solidFill>
                <a:latin typeface="+mj-lt"/>
              </a:rPr>
              <a:t>The process of understanding photosynthesis</a:t>
            </a:r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 smtClean="0">
                <a:latin typeface="+mn-lt"/>
              </a:rPr>
              <a:t>Until almost 350 years ago, plants were thought to feed on soil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Jan </a:t>
            </a:r>
            <a:r>
              <a:rPr lang="en-US" altLang="en-US" sz="2800" dirty="0" err="1" smtClean="0">
                <a:latin typeface="+mn-lt"/>
              </a:rPr>
              <a:t>Baptista</a:t>
            </a:r>
            <a:r>
              <a:rPr lang="en-US" altLang="en-US" sz="2800" dirty="0" smtClean="0">
                <a:latin typeface="+mn-lt"/>
              </a:rPr>
              <a:t> van </a:t>
            </a:r>
            <a:r>
              <a:rPr lang="en-US" altLang="en-US" sz="2800" dirty="0" err="1" smtClean="0">
                <a:latin typeface="+mn-lt"/>
              </a:rPr>
              <a:t>Helmont</a:t>
            </a:r>
            <a:endParaRPr lang="en-US" altLang="en-US" sz="2800" dirty="0" smtClean="0"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Planted willow tree in pot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Allowed tree to grow for 5 years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Compared weight of tree and soil to original weight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Tree gained 74kg, soil lost 57g</a:t>
            </a:r>
            <a:endParaRPr lang="en-US" altLang="en-U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6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tx2"/>
                </a:solidFill>
                <a:latin typeface="+mj-lt"/>
              </a:rPr>
              <a:t>The process of understanding photosynthesis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 smtClean="0">
                <a:latin typeface="+mn-lt"/>
              </a:rPr>
              <a:t>100 </a:t>
            </a:r>
            <a:r>
              <a:rPr lang="en-US" altLang="en-US" sz="3200" dirty="0" err="1" smtClean="0">
                <a:latin typeface="+mn-lt"/>
              </a:rPr>
              <a:t>yrs</a:t>
            </a:r>
            <a:r>
              <a:rPr lang="en-US" altLang="en-US" sz="3200" dirty="0" smtClean="0">
                <a:latin typeface="+mn-lt"/>
              </a:rPr>
              <a:t> later we learned that plants release oxygen into the atmosphere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Joseph Priestly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Candles “damaged” air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Sprigs of mint “restored” air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endParaRPr lang="en-US" altLang="en-US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2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tx2"/>
                </a:solidFill>
                <a:latin typeface="+mj-lt"/>
              </a:rPr>
              <a:t>The process of understanding photosynthesis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 smtClean="0">
                <a:latin typeface="+mn-lt"/>
              </a:rPr>
              <a:t>Finally, ~1800 Jan </a:t>
            </a:r>
            <a:r>
              <a:rPr lang="en-US" altLang="en-US" sz="3200" dirty="0" err="1" smtClean="0">
                <a:latin typeface="+mn-lt"/>
              </a:rPr>
              <a:t>Ingenhousz</a:t>
            </a:r>
            <a:r>
              <a:rPr lang="en-US" altLang="en-US" sz="3200" dirty="0" smtClean="0">
                <a:latin typeface="+mn-lt"/>
              </a:rPr>
              <a:t> determined:</a:t>
            </a:r>
            <a:endParaRPr lang="en-US" altLang="en-US" sz="1000" dirty="0" smtClean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Air was “restored” only in the presence of sunlight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Only by a plant’s green leaves, not by it roots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latin typeface="+mn-lt"/>
              </a:rPr>
              <a:t>But, he suggested that the source of the oxygen was CO</a:t>
            </a:r>
            <a:r>
              <a:rPr lang="en-US" altLang="en-US" sz="2800" baseline="-25000" dirty="0" smtClean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79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756" y="381000"/>
            <a:ext cx="8178242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Photosynthesis vs. Respiration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"/>
              <a:defRPr/>
            </a:pPr>
            <a:r>
              <a:rPr lang="en-US" i="1" dirty="0">
                <a:ea typeface="+mn-ea"/>
                <a:cs typeface="+mn-cs"/>
              </a:rPr>
              <a:t>Photosynthesis</a:t>
            </a:r>
            <a:r>
              <a:rPr lang="en-US" dirty="0">
                <a:ea typeface="+mn-ea"/>
                <a:cs typeface="+mn-cs"/>
              </a:rPr>
              <a:t>-  turns energy into sugars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"/>
              <a:defRPr/>
            </a:pPr>
            <a:r>
              <a:rPr lang="en-US" i="1" dirty="0">
                <a:ea typeface="+mn-ea"/>
                <a:cs typeface="+mn-cs"/>
              </a:rPr>
              <a:t>Respiration</a:t>
            </a:r>
            <a:r>
              <a:rPr lang="en-US" dirty="0">
                <a:ea typeface="+mn-ea"/>
                <a:cs typeface="+mn-cs"/>
              </a:rPr>
              <a:t>- turns sugars into energy</a:t>
            </a:r>
            <a:endParaRPr lang="en-US" i="1" dirty="0">
              <a:ea typeface="+mn-ea"/>
              <a:cs typeface="+mn-cs"/>
            </a:endParaRP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1600200" y="4953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A50021"/>
                </a:solidFill>
                <a:latin typeface="Times New Roman" charset="0"/>
                <a:cs typeface="+mn-cs"/>
              </a:rPr>
              <a:t>Energy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62484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A50021"/>
                </a:solidFill>
                <a:latin typeface="Times New Roman" charset="0"/>
                <a:cs typeface="+mn-cs"/>
              </a:rPr>
              <a:t>Sugars</a:t>
            </a:r>
          </a:p>
        </p:txBody>
      </p:sp>
      <p:cxnSp>
        <p:nvCxnSpPr>
          <p:cNvPr id="571400" name="AutoShape 8"/>
          <p:cNvCxnSpPr>
            <a:cxnSpLocks noChangeShapeType="1"/>
            <a:stCxn id="571396" idx="2"/>
            <a:endCxn id="571397" idx="2"/>
          </p:cNvCxnSpPr>
          <p:nvPr/>
        </p:nvCxnSpPr>
        <p:spPr bwMode="auto">
          <a:xfrm rot="16200000" flipH="1">
            <a:off x="4628356" y="3220244"/>
            <a:ext cx="1588" cy="4381500"/>
          </a:xfrm>
          <a:prstGeom prst="curvedConnector3">
            <a:avLst>
              <a:gd name="adj1" fmla="val 37599995"/>
            </a:avLst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1401" name="AutoShape 9"/>
          <p:cNvCxnSpPr>
            <a:cxnSpLocks noChangeShapeType="1"/>
          </p:cNvCxnSpPr>
          <p:nvPr/>
        </p:nvCxnSpPr>
        <p:spPr bwMode="auto">
          <a:xfrm rot="16200000" flipH="1">
            <a:off x="4666456" y="2723357"/>
            <a:ext cx="1587" cy="4457700"/>
          </a:xfrm>
          <a:prstGeom prst="curvedConnector3">
            <a:avLst>
              <a:gd name="adj1" fmla="val -41600005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1402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8000"/>
                </a:solidFill>
                <a:latin typeface="Times New Roman" charset="0"/>
                <a:cs typeface="+mn-cs"/>
              </a:rPr>
              <a:t>Photosynthesis</a:t>
            </a:r>
          </a:p>
        </p:txBody>
      </p:sp>
      <p:sp>
        <p:nvSpPr>
          <p:cNvPr id="571403" name="Text Box 11"/>
          <p:cNvSpPr txBox="1">
            <a:spLocks noChangeArrowheads="1"/>
          </p:cNvSpPr>
          <p:nvPr/>
        </p:nvSpPr>
        <p:spPr bwMode="auto">
          <a:xfrm>
            <a:off x="38862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8000"/>
                </a:solidFill>
                <a:latin typeface="Times New Roman" charset="0"/>
                <a:cs typeface="+mn-cs"/>
              </a:rPr>
              <a:t>Respiration</a:t>
            </a:r>
          </a:p>
        </p:txBody>
      </p:sp>
      <p:sp>
        <p:nvSpPr>
          <p:cNvPr id="571467" name="SMARTInkShape-98"/>
          <p:cNvSpPr/>
          <p:nvPr>
            <p:custDataLst>
              <p:tags r:id="rId1"/>
            </p:custDataLst>
          </p:nvPr>
        </p:nvSpPr>
        <p:spPr>
          <a:xfrm>
            <a:off x="5223867" y="2464594"/>
            <a:ext cx="437108" cy="26790"/>
          </a:xfrm>
          <a:custGeom>
            <a:avLst/>
            <a:gdLst/>
            <a:ahLst/>
            <a:cxnLst/>
            <a:rect l="0" t="0" r="0" b="0"/>
            <a:pathLst>
              <a:path w="437108" h="26790">
                <a:moveTo>
                  <a:pt x="0" y="8929"/>
                </a:moveTo>
                <a:lnTo>
                  <a:pt x="0" y="8929"/>
                </a:lnTo>
                <a:lnTo>
                  <a:pt x="0" y="1241"/>
                </a:lnTo>
                <a:lnTo>
                  <a:pt x="992" y="827"/>
                </a:lnTo>
                <a:lnTo>
                  <a:pt x="45284" y="21"/>
                </a:lnTo>
                <a:lnTo>
                  <a:pt x="78912" y="4"/>
                </a:lnTo>
                <a:lnTo>
                  <a:pt x="118301" y="1"/>
                </a:lnTo>
                <a:lnTo>
                  <a:pt x="156099" y="0"/>
                </a:lnTo>
                <a:lnTo>
                  <a:pt x="191442" y="0"/>
                </a:lnTo>
                <a:lnTo>
                  <a:pt x="230687" y="0"/>
                </a:lnTo>
                <a:lnTo>
                  <a:pt x="270022" y="0"/>
                </a:lnTo>
                <a:lnTo>
                  <a:pt x="306015" y="0"/>
                </a:lnTo>
                <a:lnTo>
                  <a:pt x="343789" y="0"/>
                </a:lnTo>
                <a:lnTo>
                  <a:pt x="387320" y="2646"/>
                </a:lnTo>
                <a:lnTo>
                  <a:pt x="403322" y="5144"/>
                </a:lnTo>
                <a:lnTo>
                  <a:pt x="437107" y="76"/>
                </a:lnTo>
                <a:lnTo>
                  <a:pt x="411001" y="7078"/>
                </a:lnTo>
                <a:lnTo>
                  <a:pt x="372422" y="8767"/>
                </a:lnTo>
                <a:lnTo>
                  <a:pt x="333213" y="8908"/>
                </a:lnTo>
                <a:lnTo>
                  <a:pt x="292207" y="8923"/>
                </a:lnTo>
                <a:lnTo>
                  <a:pt x="255031" y="8927"/>
                </a:lnTo>
                <a:lnTo>
                  <a:pt x="215300" y="8929"/>
                </a:lnTo>
                <a:lnTo>
                  <a:pt x="174049" y="8929"/>
                </a:lnTo>
                <a:lnTo>
                  <a:pt x="134812" y="9922"/>
                </a:lnTo>
                <a:lnTo>
                  <a:pt x="98398" y="15997"/>
                </a:lnTo>
                <a:lnTo>
                  <a:pt x="58745" y="18606"/>
                </a:lnTo>
                <a:lnTo>
                  <a:pt x="15835" y="25940"/>
                </a:lnTo>
                <a:lnTo>
                  <a:pt x="9839" y="26677"/>
                </a:lnTo>
                <a:lnTo>
                  <a:pt x="48112" y="26787"/>
                </a:lnTo>
                <a:lnTo>
                  <a:pt x="87924" y="26788"/>
                </a:lnTo>
                <a:lnTo>
                  <a:pt x="120971" y="24143"/>
                </a:lnTo>
                <a:lnTo>
                  <a:pt x="162361" y="19100"/>
                </a:lnTo>
                <a:lnTo>
                  <a:pt x="197487" y="18227"/>
                </a:lnTo>
                <a:lnTo>
                  <a:pt x="235389" y="17932"/>
                </a:lnTo>
                <a:lnTo>
                  <a:pt x="279624" y="17873"/>
                </a:lnTo>
                <a:lnTo>
                  <a:pt x="303612" y="17862"/>
                </a:lnTo>
                <a:lnTo>
                  <a:pt x="311218" y="20506"/>
                </a:lnTo>
                <a:lnTo>
                  <a:pt x="321469" y="26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468" name="SMARTInkShape-99"/>
          <p:cNvSpPr/>
          <p:nvPr>
            <p:custDataLst>
              <p:tags r:id="rId2"/>
            </p:custDataLst>
          </p:nvPr>
        </p:nvSpPr>
        <p:spPr>
          <a:xfrm>
            <a:off x="3869832" y="2464642"/>
            <a:ext cx="495486" cy="44601"/>
          </a:xfrm>
          <a:custGeom>
            <a:avLst/>
            <a:gdLst/>
            <a:ahLst/>
            <a:cxnLst/>
            <a:rect l="0" t="0" r="0" b="0"/>
            <a:pathLst>
              <a:path w="495486" h="44601">
                <a:moveTo>
                  <a:pt x="77090" y="17811"/>
                </a:moveTo>
                <a:lnTo>
                  <a:pt x="77090" y="17811"/>
                </a:lnTo>
                <a:lnTo>
                  <a:pt x="86203" y="16819"/>
                </a:lnTo>
                <a:lnTo>
                  <a:pt x="124339" y="9709"/>
                </a:lnTo>
                <a:lnTo>
                  <a:pt x="161393" y="8954"/>
                </a:lnTo>
                <a:lnTo>
                  <a:pt x="205244" y="8888"/>
                </a:lnTo>
                <a:lnTo>
                  <a:pt x="249822" y="8882"/>
                </a:lnTo>
                <a:lnTo>
                  <a:pt x="291806" y="8881"/>
                </a:lnTo>
                <a:lnTo>
                  <a:pt x="329036" y="8881"/>
                </a:lnTo>
                <a:lnTo>
                  <a:pt x="364892" y="9874"/>
                </a:lnTo>
                <a:lnTo>
                  <a:pt x="402446" y="16984"/>
                </a:lnTo>
                <a:lnTo>
                  <a:pt x="444513" y="17763"/>
                </a:lnTo>
                <a:lnTo>
                  <a:pt x="488400" y="17811"/>
                </a:lnTo>
                <a:lnTo>
                  <a:pt x="495485" y="17811"/>
                </a:lnTo>
                <a:lnTo>
                  <a:pt x="483449" y="17811"/>
                </a:lnTo>
                <a:lnTo>
                  <a:pt x="478290" y="15165"/>
                </a:lnTo>
                <a:lnTo>
                  <a:pt x="475525" y="13070"/>
                </a:lnTo>
                <a:lnTo>
                  <a:pt x="467162" y="10743"/>
                </a:lnTo>
                <a:lnTo>
                  <a:pt x="428158" y="8990"/>
                </a:lnTo>
                <a:lnTo>
                  <a:pt x="388823" y="1828"/>
                </a:lnTo>
                <a:lnTo>
                  <a:pt x="354664" y="508"/>
                </a:lnTo>
                <a:lnTo>
                  <a:pt x="312131" y="116"/>
                </a:lnTo>
                <a:lnTo>
                  <a:pt x="274393" y="0"/>
                </a:lnTo>
                <a:lnTo>
                  <a:pt x="230826" y="4702"/>
                </a:lnTo>
                <a:lnTo>
                  <a:pt x="187421" y="8056"/>
                </a:lnTo>
                <a:lnTo>
                  <a:pt x="146509" y="8718"/>
                </a:lnTo>
                <a:lnTo>
                  <a:pt x="105244" y="13590"/>
                </a:lnTo>
                <a:lnTo>
                  <a:pt x="67438" y="17970"/>
                </a:lnTo>
                <a:lnTo>
                  <a:pt x="25340" y="25390"/>
                </a:lnTo>
                <a:lnTo>
                  <a:pt x="150" y="34311"/>
                </a:lnTo>
                <a:lnTo>
                  <a:pt x="0" y="34764"/>
                </a:lnTo>
                <a:lnTo>
                  <a:pt x="29954" y="42685"/>
                </a:lnTo>
                <a:lnTo>
                  <a:pt x="63785" y="44033"/>
                </a:lnTo>
                <a:lnTo>
                  <a:pt x="102583" y="44432"/>
                </a:lnTo>
                <a:lnTo>
                  <a:pt x="147151" y="44550"/>
                </a:lnTo>
                <a:lnTo>
                  <a:pt x="182642" y="44578"/>
                </a:lnTo>
                <a:lnTo>
                  <a:pt x="225553" y="44594"/>
                </a:lnTo>
                <a:lnTo>
                  <a:pt x="246754" y="446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469" name="SMARTInkShape-100"/>
          <p:cNvSpPr/>
          <p:nvPr>
            <p:custDataLst>
              <p:tags r:id="rId3"/>
            </p:custDataLst>
          </p:nvPr>
        </p:nvSpPr>
        <p:spPr>
          <a:xfrm>
            <a:off x="3670102" y="4179921"/>
            <a:ext cx="624542" cy="52752"/>
          </a:xfrm>
          <a:custGeom>
            <a:avLst/>
            <a:gdLst/>
            <a:ahLst/>
            <a:cxnLst/>
            <a:rect l="0" t="0" r="0" b="0"/>
            <a:pathLst>
              <a:path w="624542" h="52752">
                <a:moveTo>
                  <a:pt x="0" y="8102"/>
                </a:moveTo>
                <a:lnTo>
                  <a:pt x="0" y="8102"/>
                </a:lnTo>
                <a:lnTo>
                  <a:pt x="39901" y="8102"/>
                </a:lnTo>
                <a:lnTo>
                  <a:pt x="80437" y="8102"/>
                </a:lnTo>
                <a:lnTo>
                  <a:pt x="92304" y="7110"/>
                </a:lnTo>
                <a:lnTo>
                  <a:pt x="135123" y="0"/>
                </a:lnTo>
                <a:lnTo>
                  <a:pt x="169897" y="1982"/>
                </a:lnTo>
                <a:lnTo>
                  <a:pt x="205428" y="6894"/>
                </a:lnTo>
                <a:lnTo>
                  <a:pt x="247247" y="8855"/>
                </a:lnTo>
                <a:lnTo>
                  <a:pt x="287846" y="15123"/>
                </a:lnTo>
                <a:lnTo>
                  <a:pt x="322090" y="16467"/>
                </a:lnTo>
                <a:lnTo>
                  <a:pt x="357371" y="19510"/>
                </a:lnTo>
                <a:lnTo>
                  <a:pt x="392960" y="24051"/>
                </a:lnTo>
                <a:lnTo>
                  <a:pt x="435801" y="25584"/>
                </a:lnTo>
                <a:lnTo>
                  <a:pt x="473919" y="32024"/>
                </a:lnTo>
                <a:lnTo>
                  <a:pt x="513345" y="34325"/>
                </a:lnTo>
                <a:lnTo>
                  <a:pt x="553221" y="40954"/>
                </a:lnTo>
                <a:lnTo>
                  <a:pt x="595444" y="50721"/>
                </a:lnTo>
                <a:lnTo>
                  <a:pt x="624541" y="52740"/>
                </a:lnTo>
                <a:lnTo>
                  <a:pt x="581886" y="52751"/>
                </a:lnTo>
                <a:lnTo>
                  <a:pt x="549188" y="46614"/>
                </a:lnTo>
                <a:lnTo>
                  <a:pt x="520903" y="45062"/>
                </a:lnTo>
                <a:lnTo>
                  <a:pt x="485843" y="44373"/>
                </a:lnTo>
                <a:lnTo>
                  <a:pt x="451078" y="44066"/>
                </a:lnTo>
                <a:lnTo>
                  <a:pt x="413780" y="43894"/>
                </a:lnTo>
                <a:lnTo>
                  <a:pt x="379027" y="43843"/>
                </a:lnTo>
                <a:lnTo>
                  <a:pt x="337468" y="43825"/>
                </a:lnTo>
                <a:lnTo>
                  <a:pt x="303058" y="43823"/>
                </a:lnTo>
                <a:lnTo>
                  <a:pt x="267727" y="43822"/>
                </a:lnTo>
                <a:lnTo>
                  <a:pt x="232123" y="43821"/>
                </a:lnTo>
                <a:lnTo>
                  <a:pt x="189277" y="43821"/>
                </a:lnTo>
                <a:lnTo>
                  <a:pt x="151773" y="48561"/>
                </a:lnTo>
                <a:lnTo>
                  <a:pt x="125015" y="527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470" name="SMARTInkShape-101"/>
          <p:cNvSpPr/>
          <p:nvPr>
            <p:custDataLst>
              <p:tags r:id="rId4"/>
            </p:custDataLst>
          </p:nvPr>
        </p:nvSpPr>
        <p:spPr>
          <a:xfrm>
            <a:off x="1049888" y="4590010"/>
            <a:ext cx="110972" cy="187179"/>
          </a:xfrm>
          <a:custGeom>
            <a:avLst/>
            <a:gdLst/>
            <a:ahLst/>
            <a:cxnLst/>
            <a:rect l="0" t="0" r="0" b="0"/>
            <a:pathLst>
              <a:path w="110972" h="187179">
                <a:moveTo>
                  <a:pt x="110971" y="26638"/>
                </a:moveTo>
                <a:lnTo>
                  <a:pt x="110971" y="26638"/>
                </a:lnTo>
                <a:lnTo>
                  <a:pt x="90234" y="8547"/>
                </a:lnTo>
                <a:lnTo>
                  <a:pt x="79927" y="3715"/>
                </a:lnTo>
                <a:lnTo>
                  <a:pt x="36479" y="0"/>
                </a:lnTo>
                <a:lnTo>
                  <a:pt x="25608" y="2562"/>
                </a:lnTo>
                <a:lnTo>
                  <a:pt x="13911" y="6937"/>
                </a:lnTo>
                <a:lnTo>
                  <a:pt x="10545" y="7551"/>
                </a:lnTo>
                <a:lnTo>
                  <a:pt x="4161" y="10879"/>
                </a:lnTo>
                <a:lnTo>
                  <a:pt x="1069" y="13156"/>
                </a:lnTo>
                <a:lnTo>
                  <a:pt x="0" y="15665"/>
                </a:lnTo>
                <a:lnTo>
                  <a:pt x="280" y="18331"/>
                </a:lnTo>
                <a:lnTo>
                  <a:pt x="2768" y="26823"/>
                </a:lnTo>
                <a:lnTo>
                  <a:pt x="3117" y="29737"/>
                </a:lnTo>
                <a:lnTo>
                  <a:pt x="42339" y="64697"/>
                </a:lnTo>
                <a:lnTo>
                  <a:pt x="59327" y="77162"/>
                </a:lnTo>
                <a:lnTo>
                  <a:pt x="93127" y="117365"/>
                </a:lnTo>
                <a:lnTo>
                  <a:pt x="107153" y="146644"/>
                </a:lnTo>
                <a:lnTo>
                  <a:pt x="108426" y="151291"/>
                </a:lnTo>
                <a:lnTo>
                  <a:pt x="107194" y="161745"/>
                </a:lnTo>
                <a:lnTo>
                  <a:pt x="103339" y="172014"/>
                </a:lnTo>
                <a:lnTo>
                  <a:pt x="98319" y="179885"/>
                </a:lnTo>
                <a:lnTo>
                  <a:pt x="94599" y="182381"/>
                </a:lnTo>
                <a:lnTo>
                  <a:pt x="79883" y="185893"/>
                </a:lnTo>
                <a:lnTo>
                  <a:pt x="46526" y="187178"/>
                </a:lnTo>
                <a:lnTo>
                  <a:pt x="21675" y="1784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471" name="SMARTInkShape-102"/>
          <p:cNvSpPr/>
          <p:nvPr>
            <p:custDataLst>
              <p:tags r:id="rId5"/>
            </p:custDataLst>
          </p:nvPr>
        </p:nvSpPr>
        <p:spPr>
          <a:xfrm>
            <a:off x="1232406" y="4661589"/>
            <a:ext cx="365388" cy="169373"/>
          </a:xfrm>
          <a:custGeom>
            <a:avLst/>
            <a:gdLst/>
            <a:ahLst/>
            <a:cxnLst/>
            <a:rect l="0" t="0" r="0" b="0"/>
            <a:pathLst>
              <a:path w="365388" h="169373">
                <a:moveTo>
                  <a:pt x="8821" y="17567"/>
                </a:moveTo>
                <a:lnTo>
                  <a:pt x="8821" y="17567"/>
                </a:lnTo>
                <a:lnTo>
                  <a:pt x="4080" y="17567"/>
                </a:lnTo>
                <a:lnTo>
                  <a:pt x="2684" y="18559"/>
                </a:lnTo>
                <a:lnTo>
                  <a:pt x="1753" y="20213"/>
                </a:lnTo>
                <a:lnTo>
                  <a:pt x="0" y="26129"/>
                </a:lnTo>
                <a:lnTo>
                  <a:pt x="7589" y="34153"/>
                </a:lnTo>
                <a:lnTo>
                  <a:pt x="8456" y="39790"/>
                </a:lnTo>
                <a:lnTo>
                  <a:pt x="8820" y="83928"/>
                </a:lnTo>
                <a:lnTo>
                  <a:pt x="11466" y="89394"/>
                </a:lnTo>
                <a:lnTo>
                  <a:pt x="14957" y="95131"/>
                </a:lnTo>
                <a:lnTo>
                  <a:pt x="17915" y="103939"/>
                </a:lnTo>
                <a:lnTo>
                  <a:pt x="22123" y="109863"/>
                </a:lnTo>
                <a:lnTo>
                  <a:pt x="27301" y="113158"/>
                </a:lnTo>
                <a:lnTo>
                  <a:pt x="32909" y="115614"/>
                </a:lnTo>
                <a:lnTo>
                  <a:pt x="41645" y="121583"/>
                </a:lnTo>
                <a:lnTo>
                  <a:pt x="50517" y="123793"/>
                </a:lnTo>
                <a:lnTo>
                  <a:pt x="65378" y="124601"/>
                </a:lnTo>
                <a:lnTo>
                  <a:pt x="71330" y="122023"/>
                </a:lnTo>
                <a:lnTo>
                  <a:pt x="77282" y="118562"/>
                </a:lnTo>
                <a:lnTo>
                  <a:pt x="86211" y="115622"/>
                </a:lnTo>
                <a:lnTo>
                  <a:pt x="119062" y="85908"/>
                </a:lnTo>
                <a:lnTo>
                  <a:pt x="122309" y="80022"/>
                </a:lnTo>
                <a:lnTo>
                  <a:pt x="124744" y="74098"/>
                </a:lnTo>
                <a:lnTo>
                  <a:pt x="130701" y="65185"/>
                </a:lnTo>
                <a:lnTo>
                  <a:pt x="132907" y="56260"/>
                </a:lnTo>
                <a:lnTo>
                  <a:pt x="133833" y="27019"/>
                </a:lnTo>
                <a:lnTo>
                  <a:pt x="129095" y="26652"/>
                </a:lnTo>
                <a:lnTo>
                  <a:pt x="127699" y="27592"/>
                </a:lnTo>
                <a:lnTo>
                  <a:pt x="126768" y="29212"/>
                </a:lnTo>
                <a:lnTo>
                  <a:pt x="116877" y="70791"/>
                </a:lnTo>
                <a:lnTo>
                  <a:pt x="116377" y="80248"/>
                </a:lnTo>
                <a:lnTo>
                  <a:pt x="136129" y="120782"/>
                </a:lnTo>
                <a:lnTo>
                  <a:pt x="145540" y="134580"/>
                </a:lnTo>
                <a:lnTo>
                  <a:pt x="159353" y="144952"/>
                </a:lnTo>
                <a:lnTo>
                  <a:pt x="171273" y="149569"/>
                </a:lnTo>
                <a:lnTo>
                  <a:pt x="181088" y="150937"/>
                </a:lnTo>
                <a:lnTo>
                  <a:pt x="187249" y="148610"/>
                </a:lnTo>
                <a:lnTo>
                  <a:pt x="204028" y="134293"/>
                </a:lnTo>
                <a:lnTo>
                  <a:pt x="215929" y="118078"/>
                </a:lnTo>
                <a:lnTo>
                  <a:pt x="227241" y="90679"/>
                </a:lnTo>
                <a:lnTo>
                  <a:pt x="231875" y="50063"/>
                </a:lnTo>
                <a:lnTo>
                  <a:pt x="232052" y="36283"/>
                </a:lnTo>
                <a:lnTo>
                  <a:pt x="227319" y="35680"/>
                </a:lnTo>
                <a:lnTo>
                  <a:pt x="225924" y="37580"/>
                </a:lnTo>
                <a:lnTo>
                  <a:pt x="223960" y="50727"/>
                </a:lnTo>
                <a:lnTo>
                  <a:pt x="224370" y="71048"/>
                </a:lnTo>
                <a:lnTo>
                  <a:pt x="241239" y="114362"/>
                </a:lnTo>
                <a:lnTo>
                  <a:pt x="247349" y="133229"/>
                </a:lnTo>
                <a:lnTo>
                  <a:pt x="249771" y="144379"/>
                </a:lnTo>
                <a:lnTo>
                  <a:pt x="258439" y="159757"/>
                </a:lnTo>
                <a:lnTo>
                  <a:pt x="258845" y="115147"/>
                </a:lnTo>
                <a:lnTo>
                  <a:pt x="254111" y="73877"/>
                </a:lnTo>
                <a:lnTo>
                  <a:pt x="251742" y="37951"/>
                </a:lnTo>
                <a:lnTo>
                  <a:pt x="257720" y="10966"/>
                </a:lnTo>
                <a:lnTo>
                  <a:pt x="260081" y="7214"/>
                </a:lnTo>
                <a:lnTo>
                  <a:pt x="263640" y="4712"/>
                </a:lnTo>
                <a:lnTo>
                  <a:pt x="278870" y="696"/>
                </a:lnTo>
                <a:lnTo>
                  <a:pt x="288375" y="0"/>
                </a:lnTo>
                <a:lnTo>
                  <a:pt x="297109" y="5129"/>
                </a:lnTo>
                <a:lnTo>
                  <a:pt x="328823" y="35332"/>
                </a:lnTo>
                <a:lnTo>
                  <a:pt x="351572" y="79103"/>
                </a:lnTo>
                <a:lnTo>
                  <a:pt x="363911" y="115114"/>
                </a:lnTo>
                <a:lnTo>
                  <a:pt x="365387" y="136098"/>
                </a:lnTo>
                <a:lnTo>
                  <a:pt x="363610" y="142228"/>
                </a:lnTo>
                <a:lnTo>
                  <a:pt x="348149" y="1693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479" name="SMARTInkShape-Group48"/>
          <p:cNvGrpSpPr/>
          <p:nvPr/>
        </p:nvGrpSpPr>
        <p:grpSpPr>
          <a:xfrm>
            <a:off x="7144688" y="4422125"/>
            <a:ext cx="802735" cy="1016056"/>
            <a:chOff x="7144688" y="4422125"/>
            <a:chExt cx="802735" cy="1016056"/>
          </a:xfrm>
        </p:grpSpPr>
        <p:sp>
          <p:nvSpPr>
            <p:cNvPr id="571472" name="SMARTInkShape-103"/>
            <p:cNvSpPr/>
            <p:nvPr>
              <p:custDataLst>
                <p:tags r:id="rId20"/>
              </p:custDataLst>
            </p:nvPr>
          </p:nvSpPr>
          <p:spPr>
            <a:xfrm>
              <a:off x="7144688" y="4987508"/>
              <a:ext cx="213208" cy="450673"/>
            </a:xfrm>
            <a:custGeom>
              <a:avLst/>
              <a:gdLst/>
              <a:ahLst/>
              <a:cxnLst/>
              <a:rect l="0" t="0" r="0" b="0"/>
              <a:pathLst>
                <a:path w="213208" h="450673">
                  <a:moveTo>
                    <a:pt x="133007" y="57765"/>
                  </a:moveTo>
                  <a:lnTo>
                    <a:pt x="133007" y="57765"/>
                  </a:lnTo>
                  <a:lnTo>
                    <a:pt x="128267" y="53025"/>
                  </a:lnTo>
                  <a:lnTo>
                    <a:pt x="125940" y="48051"/>
                  </a:lnTo>
                  <a:lnTo>
                    <a:pt x="125319" y="45337"/>
                  </a:lnTo>
                  <a:lnTo>
                    <a:pt x="94557" y="10495"/>
                  </a:lnTo>
                  <a:lnTo>
                    <a:pt x="83176" y="6990"/>
                  </a:lnTo>
                  <a:lnTo>
                    <a:pt x="62680" y="2372"/>
                  </a:lnTo>
                  <a:lnTo>
                    <a:pt x="56357" y="0"/>
                  </a:lnTo>
                  <a:lnTo>
                    <a:pt x="44039" y="11"/>
                  </a:lnTo>
                  <a:lnTo>
                    <a:pt x="32942" y="3323"/>
                  </a:lnTo>
                  <a:lnTo>
                    <a:pt x="20125" y="11758"/>
                  </a:lnTo>
                  <a:lnTo>
                    <a:pt x="9747" y="21113"/>
                  </a:lnTo>
                  <a:lnTo>
                    <a:pt x="3811" y="37175"/>
                  </a:lnTo>
                  <a:lnTo>
                    <a:pt x="0" y="70345"/>
                  </a:lnTo>
                  <a:lnTo>
                    <a:pt x="4080" y="104046"/>
                  </a:lnTo>
                  <a:lnTo>
                    <a:pt x="14348" y="143636"/>
                  </a:lnTo>
                  <a:lnTo>
                    <a:pt x="20077" y="154800"/>
                  </a:lnTo>
                  <a:lnTo>
                    <a:pt x="25931" y="160423"/>
                  </a:lnTo>
                  <a:lnTo>
                    <a:pt x="28880" y="161923"/>
                  </a:lnTo>
                  <a:lnTo>
                    <a:pt x="31840" y="161930"/>
                  </a:lnTo>
                  <a:lnTo>
                    <a:pt x="37773" y="159293"/>
                  </a:lnTo>
                  <a:lnTo>
                    <a:pt x="55618" y="136164"/>
                  </a:lnTo>
                  <a:lnTo>
                    <a:pt x="58925" y="124359"/>
                  </a:lnTo>
                  <a:lnTo>
                    <a:pt x="59402" y="109191"/>
                  </a:lnTo>
                  <a:lnTo>
                    <a:pt x="53727" y="71152"/>
                  </a:lnTo>
                  <a:lnTo>
                    <a:pt x="45726" y="41007"/>
                  </a:lnTo>
                  <a:lnTo>
                    <a:pt x="37236" y="23440"/>
                  </a:lnTo>
                  <a:lnTo>
                    <a:pt x="35872" y="18697"/>
                  </a:lnTo>
                  <a:lnTo>
                    <a:pt x="35509" y="18821"/>
                  </a:lnTo>
                  <a:lnTo>
                    <a:pt x="35266" y="19896"/>
                  </a:lnTo>
                  <a:lnTo>
                    <a:pt x="37643" y="23737"/>
                  </a:lnTo>
                  <a:lnTo>
                    <a:pt x="39665" y="26150"/>
                  </a:lnTo>
                  <a:lnTo>
                    <a:pt x="60689" y="65106"/>
                  </a:lnTo>
                  <a:lnTo>
                    <a:pt x="93608" y="106198"/>
                  </a:lnTo>
                  <a:lnTo>
                    <a:pt x="116917" y="147560"/>
                  </a:lnTo>
                  <a:lnTo>
                    <a:pt x="144154" y="191777"/>
                  </a:lnTo>
                  <a:lnTo>
                    <a:pt x="167022" y="236368"/>
                  </a:lnTo>
                  <a:lnTo>
                    <a:pt x="193037" y="281008"/>
                  </a:lnTo>
                  <a:lnTo>
                    <a:pt x="209079" y="324664"/>
                  </a:lnTo>
                  <a:lnTo>
                    <a:pt x="212526" y="359599"/>
                  </a:lnTo>
                  <a:lnTo>
                    <a:pt x="213207" y="399168"/>
                  </a:lnTo>
                  <a:lnTo>
                    <a:pt x="208584" y="424497"/>
                  </a:lnTo>
                  <a:lnTo>
                    <a:pt x="200992" y="436723"/>
                  </a:lnTo>
                  <a:lnTo>
                    <a:pt x="196191" y="441373"/>
                  </a:lnTo>
                  <a:lnTo>
                    <a:pt x="168726" y="450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73" name="SMARTInkShape-104"/>
            <p:cNvSpPr/>
            <p:nvPr>
              <p:custDataLst>
                <p:tags r:id="rId21"/>
              </p:custDataLst>
            </p:nvPr>
          </p:nvSpPr>
          <p:spPr>
            <a:xfrm>
              <a:off x="7224117" y="4795242"/>
              <a:ext cx="116087" cy="223243"/>
            </a:xfrm>
            <a:custGeom>
              <a:avLst/>
              <a:gdLst/>
              <a:ahLst/>
              <a:cxnLst/>
              <a:rect l="0" t="0" r="0" b="0"/>
              <a:pathLst>
                <a:path w="116087" h="223243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21368" y="44464"/>
                  </a:lnTo>
                  <a:lnTo>
                    <a:pt x="48586" y="88317"/>
                  </a:lnTo>
                  <a:lnTo>
                    <a:pt x="72777" y="129076"/>
                  </a:lnTo>
                  <a:lnTo>
                    <a:pt x="96149" y="170199"/>
                  </a:lnTo>
                  <a:lnTo>
                    <a:pt x="103895" y="193966"/>
                  </a:lnTo>
                  <a:lnTo>
                    <a:pt x="106512" y="215034"/>
                  </a:lnTo>
                  <a:lnTo>
                    <a:pt x="107719" y="217770"/>
                  </a:lnTo>
                  <a:lnTo>
                    <a:pt x="116086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74" name="SMARTInkShape-105"/>
            <p:cNvSpPr/>
            <p:nvPr>
              <p:custDataLst>
                <p:tags r:id="rId22"/>
              </p:custDataLst>
            </p:nvPr>
          </p:nvSpPr>
          <p:spPr>
            <a:xfrm>
              <a:off x="7349133" y="4814196"/>
              <a:ext cx="160735" cy="136397"/>
            </a:xfrm>
            <a:custGeom>
              <a:avLst/>
              <a:gdLst/>
              <a:ahLst/>
              <a:cxnLst/>
              <a:rect l="0" t="0" r="0" b="0"/>
              <a:pathLst>
                <a:path w="160735" h="136397">
                  <a:moveTo>
                    <a:pt x="0" y="25695"/>
                  </a:moveTo>
                  <a:lnTo>
                    <a:pt x="0" y="25695"/>
                  </a:lnTo>
                  <a:lnTo>
                    <a:pt x="992" y="34808"/>
                  </a:lnTo>
                  <a:lnTo>
                    <a:pt x="10086" y="73936"/>
                  </a:lnTo>
                  <a:lnTo>
                    <a:pt x="28193" y="104126"/>
                  </a:lnTo>
                  <a:lnTo>
                    <a:pt x="56114" y="135191"/>
                  </a:lnTo>
                  <a:lnTo>
                    <a:pt x="60229" y="136396"/>
                  </a:lnTo>
                  <a:lnTo>
                    <a:pt x="70094" y="135088"/>
                  </a:lnTo>
                  <a:lnTo>
                    <a:pt x="73518" y="131366"/>
                  </a:lnTo>
                  <a:lnTo>
                    <a:pt x="85903" y="98569"/>
                  </a:lnTo>
                  <a:lnTo>
                    <a:pt x="87298" y="71210"/>
                  </a:lnTo>
                  <a:lnTo>
                    <a:pt x="81475" y="30549"/>
                  </a:lnTo>
                  <a:lnTo>
                    <a:pt x="79593" y="7214"/>
                  </a:lnTo>
                  <a:lnTo>
                    <a:pt x="77867" y="4444"/>
                  </a:lnTo>
                  <a:lnTo>
                    <a:pt x="72707" y="0"/>
                  </a:lnTo>
                  <a:lnTo>
                    <a:pt x="76554" y="3970"/>
                  </a:lnTo>
                  <a:lnTo>
                    <a:pt x="78673" y="11409"/>
                  </a:lnTo>
                  <a:lnTo>
                    <a:pt x="79238" y="16171"/>
                  </a:lnTo>
                  <a:lnTo>
                    <a:pt x="98490" y="58557"/>
                  </a:lnTo>
                  <a:lnTo>
                    <a:pt x="118117" y="88451"/>
                  </a:lnTo>
                  <a:lnTo>
                    <a:pt x="124595" y="93273"/>
                  </a:lnTo>
                  <a:lnTo>
                    <a:pt x="131774" y="95417"/>
                  </a:lnTo>
                  <a:lnTo>
                    <a:pt x="141579" y="96370"/>
                  </a:lnTo>
                  <a:lnTo>
                    <a:pt x="160734" y="88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75" name="SMARTInkShape-106"/>
            <p:cNvSpPr/>
            <p:nvPr>
              <p:custDataLst>
                <p:tags r:id="rId23"/>
              </p:custDataLst>
            </p:nvPr>
          </p:nvSpPr>
          <p:spPr>
            <a:xfrm>
              <a:off x="7519165" y="4714875"/>
              <a:ext cx="88930" cy="106462"/>
            </a:xfrm>
            <a:custGeom>
              <a:avLst/>
              <a:gdLst/>
              <a:ahLst/>
              <a:cxnLst/>
              <a:rect l="0" t="0" r="0" b="0"/>
              <a:pathLst>
                <a:path w="88930" h="106462">
                  <a:moveTo>
                    <a:pt x="8562" y="0"/>
                  </a:moveTo>
                  <a:lnTo>
                    <a:pt x="8562" y="0"/>
                  </a:lnTo>
                  <a:lnTo>
                    <a:pt x="8562" y="4740"/>
                  </a:lnTo>
                  <a:lnTo>
                    <a:pt x="873" y="42900"/>
                  </a:lnTo>
                  <a:lnTo>
                    <a:pt x="0" y="66179"/>
                  </a:lnTo>
                  <a:lnTo>
                    <a:pt x="5087" y="79353"/>
                  </a:lnTo>
                  <a:lnTo>
                    <a:pt x="19781" y="99239"/>
                  </a:lnTo>
                  <a:lnTo>
                    <a:pt x="26116" y="103637"/>
                  </a:lnTo>
                  <a:lnTo>
                    <a:pt x="35260" y="106114"/>
                  </a:lnTo>
                  <a:lnTo>
                    <a:pt x="38267" y="106461"/>
                  </a:lnTo>
                  <a:lnTo>
                    <a:pt x="88929" y="80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76" name="SMARTInkShape-107"/>
            <p:cNvSpPr/>
            <p:nvPr>
              <p:custDataLst>
                <p:tags r:id="rId24"/>
              </p:custDataLst>
            </p:nvPr>
          </p:nvSpPr>
          <p:spPr>
            <a:xfrm>
              <a:off x="7617023" y="4592148"/>
              <a:ext cx="97928" cy="139544"/>
            </a:xfrm>
            <a:custGeom>
              <a:avLst/>
              <a:gdLst/>
              <a:ahLst/>
              <a:cxnLst/>
              <a:rect l="0" t="0" r="0" b="0"/>
              <a:pathLst>
                <a:path w="97928" h="139544">
                  <a:moveTo>
                    <a:pt x="26790" y="42360"/>
                  </a:moveTo>
                  <a:lnTo>
                    <a:pt x="26790" y="42360"/>
                  </a:lnTo>
                  <a:lnTo>
                    <a:pt x="26790" y="47100"/>
                  </a:lnTo>
                  <a:lnTo>
                    <a:pt x="22049" y="59529"/>
                  </a:lnTo>
                  <a:lnTo>
                    <a:pt x="6413" y="81507"/>
                  </a:lnTo>
                  <a:lnTo>
                    <a:pt x="2851" y="93162"/>
                  </a:lnTo>
                  <a:lnTo>
                    <a:pt x="3913" y="104957"/>
                  </a:lnTo>
                  <a:lnTo>
                    <a:pt x="9262" y="132661"/>
                  </a:lnTo>
                  <a:lnTo>
                    <a:pt x="11135" y="135303"/>
                  </a:lnTo>
                  <a:lnTo>
                    <a:pt x="13377" y="137064"/>
                  </a:lnTo>
                  <a:lnTo>
                    <a:pt x="26012" y="139543"/>
                  </a:lnTo>
                  <a:lnTo>
                    <a:pt x="42324" y="135536"/>
                  </a:lnTo>
                  <a:lnTo>
                    <a:pt x="54985" y="128065"/>
                  </a:lnTo>
                  <a:lnTo>
                    <a:pt x="80944" y="101357"/>
                  </a:lnTo>
                  <a:lnTo>
                    <a:pt x="90546" y="86440"/>
                  </a:lnTo>
                  <a:lnTo>
                    <a:pt x="95951" y="66885"/>
                  </a:lnTo>
                  <a:lnTo>
                    <a:pt x="97927" y="36500"/>
                  </a:lnTo>
                  <a:lnTo>
                    <a:pt x="92802" y="24542"/>
                  </a:lnTo>
                  <a:lnTo>
                    <a:pt x="78082" y="5436"/>
                  </a:lnTo>
                  <a:lnTo>
                    <a:pt x="71746" y="1144"/>
                  </a:lnTo>
                  <a:lnTo>
                    <a:pt x="68667" y="0"/>
                  </a:lnTo>
                  <a:lnTo>
                    <a:pt x="50111" y="3130"/>
                  </a:lnTo>
                  <a:lnTo>
                    <a:pt x="19813" y="18762"/>
                  </a:lnTo>
                  <a:lnTo>
                    <a:pt x="11121" y="27241"/>
                  </a:lnTo>
                  <a:lnTo>
                    <a:pt x="4943" y="37625"/>
                  </a:lnTo>
                  <a:lnTo>
                    <a:pt x="0" y="60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77" name="SMARTInkShape-108"/>
            <p:cNvSpPr/>
            <p:nvPr>
              <p:custDataLst>
                <p:tags r:id="rId25"/>
              </p:custDataLst>
            </p:nvPr>
          </p:nvSpPr>
          <p:spPr>
            <a:xfrm>
              <a:off x="7711295" y="4491633"/>
              <a:ext cx="101526" cy="196454"/>
            </a:xfrm>
            <a:custGeom>
              <a:avLst/>
              <a:gdLst/>
              <a:ahLst/>
              <a:cxnLst/>
              <a:rect l="0" t="0" r="0" b="0"/>
              <a:pathLst>
                <a:path w="101526" h="196454">
                  <a:moveTo>
                    <a:pt x="57533" y="0"/>
                  </a:moveTo>
                  <a:lnTo>
                    <a:pt x="57533" y="0"/>
                  </a:lnTo>
                  <a:lnTo>
                    <a:pt x="52792" y="0"/>
                  </a:lnTo>
                  <a:lnTo>
                    <a:pt x="51396" y="992"/>
                  </a:lnTo>
                  <a:lnTo>
                    <a:pt x="50465" y="2645"/>
                  </a:lnTo>
                  <a:lnTo>
                    <a:pt x="49844" y="4740"/>
                  </a:lnTo>
                  <a:lnTo>
                    <a:pt x="43863" y="9713"/>
                  </a:lnTo>
                  <a:lnTo>
                    <a:pt x="39490" y="12429"/>
                  </a:lnTo>
                  <a:lnTo>
                    <a:pt x="31985" y="23383"/>
                  </a:lnTo>
                  <a:lnTo>
                    <a:pt x="9981" y="65313"/>
                  </a:lnTo>
                  <a:lnTo>
                    <a:pt x="0" y="84522"/>
                  </a:lnTo>
                  <a:lnTo>
                    <a:pt x="327" y="88098"/>
                  </a:lnTo>
                  <a:lnTo>
                    <a:pt x="1536" y="91474"/>
                  </a:lnTo>
                  <a:lnTo>
                    <a:pt x="3335" y="93725"/>
                  </a:lnTo>
                  <a:lnTo>
                    <a:pt x="7979" y="96226"/>
                  </a:lnTo>
                  <a:lnTo>
                    <a:pt x="49741" y="98050"/>
                  </a:lnTo>
                  <a:lnTo>
                    <a:pt x="66249" y="98174"/>
                  </a:lnTo>
                  <a:lnTo>
                    <a:pt x="76620" y="103495"/>
                  </a:lnTo>
                  <a:lnTo>
                    <a:pt x="94707" y="118339"/>
                  </a:lnTo>
                  <a:lnTo>
                    <a:pt x="98859" y="124694"/>
                  </a:lnTo>
                  <a:lnTo>
                    <a:pt x="100705" y="131818"/>
                  </a:lnTo>
                  <a:lnTo>
                    <a:pt x="101525" y="141599"/>
                  </a:lnTo>
                  <a:lnTo>
                    <a:pt x="96598" y="152560"/>
                  </a:lnTo>
                  <a:lnTo>
                    <a:pt x="82007" y="171026"/>
                  </a:lnTo>
                  <a:lnTo>
                    <a:pt x="39674" y="196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78" name="SMARTInkShape-109"/>
            <p:cNvSpPr/>
            <p:nvPr>
              <p:custDataLst>
                <p:tags r:id="rId26"/>
              </p:custDataLst>
            </p:nvPr>
          </p:nvSpPr>
          <p:spPr>
            <a:xfrm>
              <a:off x="7813477" y="4422125"/>
              <a:ext cx="133946" cy="176226"/>
            </a:xfrm>
            <a:custGeom>
              <a:avLst/>
              <a:gdLst/>
              <a:ahLst/>
              <a:cxnLst/>
              <a:rect l="0" t="0" r="0" b="0"/>
              <a:pathLst>
                <a:path w="133946" h="176226">
                  <a:moveTo>
                    <a:pt x="0" y="149875"/>
                  </a:moveTo>
                  <a:lnTo>
                    <a:pt x="0" y="149875"/>
                  </a:lnTo>
                  <a:lnTo>
                    <a:pt x="20117" y="137446"/>
                  </a:lnTo>
                  <a:lnTo>
                    <a:pt x="29553" y="124143"/>
                  </a:lnTo>
                  <a:lnTo>
                    <a:pt x="39917" y="93123"/>
                  </a:lnTo>
                  <a:lnTo>
                    <a:pt x="44025" y="53877"/>
                  </a:lnTo>
                  <a:lnTo>
                    <a:pt x="43574" y="23168"/>
                  </a:lnTo>
                  <a:lnTo>
                    <a:pt x="39871" y="14847"/>
                  </a:lnTo>
                  <a:lnTo>
                    <a:pt x="32208" y="4585"/>
                  </a:lnTo>
                  <a:lnTo>
                    <a:pt x="26551" y="965"/>
                  </a:lnTo>
                  <a:lnTo>
                    <a:pt x="23654" y="0"/>
                  </a:lnTo>
                  <a:lnTo>
                    <a:pt x="21722" y="349"/>
                  </a:lnTo>
                  <a:lnTo>
                    <a:pt x="20434" y="1574"/>
                  </a:lnTo>
                  <a:lnTo>
                    <a:pt x="8372" y="23305"/>
                  </a:lnTo>
                  <a:lnTo>
                    <a:pt x="5581" y="26800"/>
                  </a:lnTo>
                  <a:lnTo>
                    <a:pt x="2480" y="38620"/>
                  </a:lnTo>
                  <a:lnTo>
                    <a:pt x="1318" y="83226"/>
                  </a:lnTo>
                  <a:lnTo>
                    <a:pt x="16251" y="124552"/>
                  </a:lnTo>
                  <a:lnTo>
                    <a:pt x="31053" y="148325"/>
                  </a:lnTo>
                  <a:lnTo>
                    <a:pt x="47014" y="161543"/>
                  </a:lnTo>
                  <a:lnTo>
                    <a:pt x="75275" y="173328"/>
                  </a:lnTo>
                  <a:lnTo>
                    <a:pt x="99552" y="176225"/>
                  </a:lnTo>
                  <a:lnTo>
                    <a:pt x="133945" y="167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482" name="SMARTInkShape-Group49"/>
          <p:cNvGrpSpPr/>
          <p:nvPr/>
        </p:nvGrpSpPr>
        <p:grpSpPr>
          <a:xfrm>
            <a:off x="7501096" y="4956029"/>
            <a:ext cx="392749" cy="338371"/>
            <a:chOff x="7501096" y="4956029"/>
            <a:chExt cx="392749" cy="338371"/>
          </a:xfrm>
        </p:grpSpPr>
        <p:sp>
          <p:nvSpPr>
            <p:cNvPr id="571480" name="SMARTInkShape-110"/>
            <p:cNvSpPr/>
            <p:nvPr>
              <p:custDataLst>
                <p:tags r:id="rId18"/>
              </p:custDataLst>
            </p:nvPr>
          </p:nvSpPr>
          <p:spPr>
            <a:xfrm>
              <a:off x="7501096" y="4956029"/>
              <a:ext cx="249874" cy="338371"/>
            </a:xfrm>
            <a:custGeom>
              <a:avLst/>
              <a:gdLst/>
              <a:ahLst/>
              <a:cxnLst/>
              <a:rect l="0" t="0" r="0" b="0"/>
              <a:pathLst>
                <a:path w="249874" h="338371">
                  <a:moveTo>
                    <a:pt x="89138" y="26737"/>
                  </a:moveTo>
                  <a:lnTo>
                    <a:pt x="89138" y="26737"/>
                  </a:lnTo>
                  <a:lnTo>
                    <a:pt x="93879" y="26737"/>
                  </a:lnTo>
                  <a:lnTo>
                    <a:pt x="95275" y="27728"/>
                  </a:lnTo>
                  <a:lnTo>
                    <a:pt x="96206" y="29382"/>
                  </a:lnTo>
                  <a:lnTo>
                    <a:pt x="96827" y="31477"/>
                  </a:lnTo>
                  <a:lnTo>
                    <a:pt x="106598" y="44119"/>
                  </a:lnTo>
                  <a:lnTo>
                    <a:pt x="112063" y="44502"/>
                  </a:lnTo>
                  <a:lnTo>
                    <a:pt x="109911" y="44554"/>
                  </a:lnTo>
                  <a:lnTo>
                    <a:pt x="108939" y="43576"/>
                  </a:lnTo>
                  <a:lnTo>
                    <a:pt x="106581" y="37458"/>
                  </a:lnTo>
                  <a:lnTo>
                    <a:pt x="88977" y="17732"/>
                  </a:lnTo>
                  <a:lnTo>
                    <a:pt x="65602" y="1966"/>
                  </a:lnTo>
                  <a:lnTo>
                    <a:pt x="25193" y="0"/>
                  </a:lnTo>
                  <a:lnTo>
                    <a:pt x="18385" y="2616"/>
                  </a:lnTo>
                  <a:lnTo>
                    <a:pt x="15180" y="4704"/>
                  </a:lnTo>
                  <a:lnTo>
                    <a:pt x="5930" y="17122"/>
                  </a:lnTo>
                  <a:lnTo>
                    <a:pt x="643" y="59033"/>
                  </a:lnTo>
                  <a:lnTo>
                    <a:pt x="0" y="99813"/>
                  </a:lnTo>
                  <a:lnTo>
                    <a:pt x="4629" y="141213"/>
                  </a:lnTo>
                  <a:lnTo>
                    <a:pt x="8945" y="185389"/>
                  </a:lnTo>
                  <a:lnTo>
                    <a:pt x="16351" y="227105"/>
                  </a:lnTo>
                  <a:lnTo>
                    <a:pt x="27237" y="265708"/>
                  </a:lnTo>
                  <a:lnTo>
                    <a:pt x="33846" y="278797"/>
                  </a:lnTo>
                  <a:lnTo>
                    <a:pt x="64969" y="314904"/>
                  </a:lnTo>
                  <a:lnTo>
                    <a:pt x="88371" y="328968"/>
                  </a:lnTo>
                  <a:lnTo>
                    <a:pt x="122721" y="337239"/>
                  </a:lnTo>
                  <a:lnTo>
                    <a:pt x="133168" y="338370"/>
                  </a:lnTo>
                  <a:lnTo>
                    <a:pt x="154109" y="334267"/>
                  </a:lnTo>
                  <a:lnTo>
                    <a:pt x="191327" y="314081"/>
                  </a:lnTo>
                  <a:lnTo>
                    <a:pt x="234152" y="280634"/>
                  </a:lnTo>
                  <a:lnTo>
                    <a:pt x="249873" y="267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1" name="SMARTInkShape-111"/>
            <p:cNvSpPr/>
            <p:nvPr>
              <p:custDataLst>
                <p:tags r:id="rId19"/>
              </p:custDataLst>
            </p:nvPr>
          </p:nvSpPr>
          <p:spPr>
            <a:xfrm>
              <a:off x="7742039" y="5116711"/>
              <a:ext cx="151806" cy="167443"/>
            </a:xfrm>
            <a:custGeom>
              <a:avLst/>
              <a:gdLst/>
              <a:ahLst/>
              <a:cxnLst/>
              <a:rect l="0" t="0" r="0" b="0"/>
              <a:pathLst>
                <a:path w="151806" h="167443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11024" y="56477"/>
                  </a:lnTo>
                  <a:lnTo>
                    <a:pt x="21126" y="81226"/>
                  </a:lnTo>
                  <a:lnTo>
                    <a:pt x="40926" y="123144"/>
                  </a:lnTo>
                  <a:lnTo>
                    <a:pt x="61197" y="149561"/>
                  </a:lnTo>
                  <a:lnTo>
                    <a:pt x="77884" y="162164"/>
                  </a:lnTo>
                  <a:lnTo>
                    <a:pt x="90656" y="167442"/>
                  </a:lnTo>
                  <a:lnTo>
                    <a:pt x="100154" y="166031"/>
                  </a:lnTo>
                  <a:lnTo>
                    <a:pt x="122419" y="157040"/>
                  </a:lnTo>
                  <a:lnTo>
                    <a:pt x="131469" y="146194"/>
                  </a:lnTo>
                  <a:lnTo>
                    <a:pt x="139495" y="128644"/>
                  </a:lnTo>
                  <a:lnTo>
                    <a:pt x="149645" y="85402"/>
                  </a:lnTo>
                  <a:lnTo>
                    <a:pt x="149853" y="66730"/>
                  </a:lnTo>
                  <a:lnTo>
                    <a:pt x="136489" y="27315"/>
                  </a:lnTo>
                  <a:lnTo>
                    <a:pt x="127576" y="10209"/>
                  </a:lnTo>
                  <a:lnTo>
                    <a:pt x="126723" y="6806"/>
                  </a:lnTo>
                  <a:lnTo>
                    <a:pt x="124169" y="4538"/>
                  </a:lnTo>
                  <a:lnTo>
                    <a:pt x="116040" y="2017"/>
                  </a:lnTo>
                  <a:lnTo>
                    <a:pt x="112087" y="2336"/>
                  </a:lnTo>
                  <a:lnTo>
                    <a:pt x="105048" y="5338"/>
                  </a:lnTo>
                  <a:lnTo>
                    <a:pt x="102774" y="8519"/>
                  </a:lnTo>
                  <a:lnTo>
                    <a:pt x="99574" y="21486"/>
                  </a:lnTo>
                  <a:lnTo>
                    <a:pt x="98306" y="61293"/>
                  </a:lnTo>
                  <a:lnTo>
                    <a:pt x="99254" y="72882"/>
                  </a:lnTo>
                  <a:lnTo>
                    <a:pt x="102983" y="81340"/>
                  </a:lnTo>
                  <a:lnTo>
                    <a:pt x="119219" y="101027"/>
                  </a:lnTo>
                  <a:lnTo>
                    <a:pt x="125085" y="104432"/>
                  </a:lnTo>
                  <a:lnTo>
                    <a:pt x="136935" y="106618"/>
                  </a:lnTo>
                  <a:lnTo>
                    <a:pt x="151805" y="98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490" name="SMARTInkShape-Group50"/>
          <p:cNvGrpSpPr/>
          <p:nvPr/>
        </p:nvGrpSpPr>
        <p:grpSpPr>
          <a:xfrm>
            <a:off x="7733218" y="4474764"/>
            <a:ext cx="651078" cy="552651"/>
            <a:chOff x="7733218" y="4474764"/>
            <a:chExt cx="651078" cy="552651"/>
          </a:xfrm>
        </p:grpSpPr>
        <p:sp>
          <p:nvSpPr>
            <p:cNvPr id="571483" name="SMARTInkShape-112"/>
            <p:cNvSpPr/>
            <p:nvPr>
              <p:custDataLst>
                <p:tags r:id="rId11"/>
              </p:custDataLst>
            </p:nvPr>
          </p:nvSpPr>
          <p:spPr>
            <a:xfrm>
              <a:off x="7733218" y="4813102"/>
              <a:ext cx="169556" cy="214313"/>
            </a:xfrm>
            <a:custGeom>
              <a:avLst/>
              <a:gdLst/>
              <a:ahLst/>
              <a:cxnLst/>
              <a:rect l="0" t="0" r="0" b="0"/>
              <a:pathLst>
                <a:path w="169556" h="214313">
                  <a:moveTo>
                    <a:pt x="8821" y="0"/>
                  </a:moveTo>
                  <a:lnTo>
                    <a:pt x="8821" y="0"/>
                  </a:lnTo>
                  <a:lnTo>
                    <a:pt x="260" y="0"/>
                  </a:lnTo>
                  <a:lnTo>
                    <a:pt x="0" y="4740"/>
                  </a:lnTo>
                  <a:lnTo>
                    <a:pt x="2586" y="9713"/>
                  </a:lnTo>
                  <a:lnTo>
                    <a:pt x="32903" y="50961"/>
                  </a:lnTo>
                  <a:lnTo>
                    <a:pt x="59850" y="94868"/>
                  </a:lnTo>
                  <a:lnTo>
                    <a:pt x="88464" y="132289"/>
                  </a:lnTo>
                  <a:lnTo>
                    <a:pt x="111020" y="159819"/>
                  </a:lnTo>
                  <a:lnTo>
                    <a:pt x="129722" y="178322"/>
                  </a:lnTo>
                  <a:lnTo>
                    <a:pt x="169555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4" name="SMARTInkShape-113"/>
            <p:cNvSpPr/>
            <p:nvPr>
              <p:custDataLst>
                <p:tags r:id="rId12"/>
              </p:custDataLst>
            </p:nvPr>
          </p:nvSpPr>
          <p:spPr>
            <a:xfrm>
              <a:off x="7822406" y="4723805"/>
              <a:ext cx="133947" cy="214313"/>
            </a:xfrm>
            <a:custGeom>
              <a:avLst/>
              <a:gdLst/>
              <a:ahLst/>
              <a:cxnLst/>
              <a:rect l="0" t="0" r="0" b="0"/>
              <a:pathLst>
                <a:path w="133947" h="214313">
                  <a:moveTo>
                    <a:pt x="0" y="0"/>
                  </a:moveTo>
                  <a:lnTo>
                    <a:pt x="0" y="0"/>
                  </a:lnTo>
                  <a:lnTo>
                    <a:pt x="9714" y="23849"/>
                  </a:lnTo>
                  <a:lnTo>
                    <a:pt x="37182" y="62671"/>
                  </a:lnTo>
                  <a:lnTo>
                    <a:pt x="62209" y="105130"/>
                  </a:lnTo>
                  <a:lnTo>
                    <a:pt x="92234" y="145401"/>
                  </a:lnTo>
                  <a:lnTo>
                    <a:pt x="119868" y="188553"/>
                  </a:lnTo>
                  <a:lnTo>
                    <a:pt x="133946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5" name="SMARTInkShape-114"/>
            <p:cNvSpPr/>
            <p:nvPr>
              <p:custDataLst>
                <p:tags r:id="rId13"/>
              </p:custDataLst>
            </p:nvPr>
          </p:nvSpPr>
          <p:spPr>
            <a:xfrm>
              <a:off x="7840266" y="4866680"/>
              <a:ext cx="89298" cy="80368"/>
            </a:xfrm>
            <a:custGeom>
              <a:avLst/>
              <a:gdLst/>
              <a:ahLst/>
              <a:cxnLst/>
              <a:rect l="0" t="0" r="0" b="0"/>
              <a:pathLst>
                <a:path w="89298" h="80368">
                  <a:moveTo>
                    <a:pt x="0" y="80367"/>
                  </a:moveTo>
                  <a:lnTo>
                    <a:pt x="0" y="80367"/>
                  </a:lnTo>
                  <a:lnTo>
                    <a:pt x="0" y="67938"/>
                  </a:lnTo>
                  <a:lnTo>
                    <a:pt x="992" y="66127"/>
                  </a:lnTo>
                  <a:lnTo>
                    <a:pt x="2645" y="64921"/>
                  </a:lnTo>
                  <a:lnTo>
                    <a:pt x="4740" y="64117"/>
                  </a:lnTo>
                  <a:lnTo>
                    <a:pt x="46061" y="25308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6" name="SMARTInkShape-115"/>
            <p:cNvSpPr/>
            <p:nvPr>
              <p:custDataLst>
                <p:tags r:id="rId14"/>
              </p:custDataLst>
            </p:nvPr>
          </p:nvSpPr>
          <p:spPr>
            <a:xfrm>
              <a:off x="7992070" y="4848820"/>
              <a:ext cx="53579" cy="116087"/>
            </a:xfrm>
            <a:custGeom>
              <a:avLst/>
              <a:gdLst/>
              <a:ahLst/>
              <a:cxnLst/>
              <a:rect l="0" t="0" r="0" b="0"/>
              <a:pathLst>
                <a:path w="53579" h="116087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4"/>
                  </a:lnTo>
                  <a:lnTo>
                    <a:pt x="18480" y="46285"/>
                  </a:lnTo>
                  <a:lnTo>
                    <a:pt x="26973" y="66630"/>
                  </a:lnTo>
                  <a:lnTo>
                    <a:pt x="50937" y="106480"/>
                  </a:lnTo>
                  <a:lnTo>
                    <a:pt x="53578" y="116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7" name="SMARTInkShape-116"/>
            <p:cNvSpPr/>
            <p:nvPr>
              <p:custDataLst>
                <p:tags r:id="rId15"/>
              </p:custDataLst>
            </p:nvPr>
          </p:nvSpPr>
          <p:spPr>
            <a:xfrm>
              <a:off x="8036719" y="4755545"/>
              <a:ext cx="151805" cy="146046"/>
            </a:xfrm>
            <a:custGeom>
              <a:avLst/>
              <a:gdLst/>
              <a:ahLst/>
              <a:cxnLst/>
              <a:rect l="0" t="0" r="0" b="0"/>
              <a:pathLst>
                <a:path w="151805" h="146046">
                  <a:moveTo>
                    <a:pt x="0" y="39697"/>
                  </a:moveTo>
                  <a:lnTo>
                    <a:pt x="0" y="39697"/>
                  </a:lnTo>
                  <a:lnTo>
                    <a:pt x="0" y="34957"/>
                  </a:lnTo>
                  <a:lnTo>
                    <a:pt x="2645" y="29983"/>
                  </a:lnTo>
                  <a:lnTo>
                    <a:pt x="6137" y="24466"/>
                  </a:lnTo>
                  <a:lnTo>
                    <a:pt x="7688" y="18706"/>
                  </a:lnTo>
                  <a:lnTo>
                    <a:pt x="13669" y="12839"/>
                  </a:lnTo>
                  <a:lnTo>
                    <a:pt x="33678" y="988"/>
                  </a:lnTo>
                  <a:lnTo>
                    <a:pt x="38327" y="0"/>
                  </a:lnTo>
                  <a:lnTo>
                    <a:pt x="42419" y="334"/>
                  </a:lnTo>
                  <a:lnTo>
                    <a:pt x="49610" y="3351"/>
                  </a:lnTo>
                  <a:lnTo>
                    <a:pt x="56114" y="7999"/>
                  </a:lnTo>
                  <a:lnTo>
                    <a:pt x="59666" y="16018"/>
                  </a:lnTo>
                  <a:lnTo>
                    <a:pt x="67278" y="51204"/>
                  </a:lnTo>
                  <a:lnTo>
                    <a:pt x="63743" y="89081"/>
                  </a:lnTo>
                  <a:lnTo>
                    <a:pt x="62616" y="133047"/>
                  </a:lnTo>
                  <a:lnTo>
                    <a:pt x="62580" y="137649"/>
                  </a:lnTo>
                  <a:lnTo>
                    <a:pt x="63548" y="140717"/>
                  </a:lnTo>
                  <a:lnTo>
                    <a:pt x="65185" y="142762"/>
                  </a:lnTo>
                  <a:lnTo>
                    <a:pt x="70202" y="146045"/>
                  </a:lnTo>
                  <a:lnTo>
                    <a:pt x="113111" y="111282"/>
                  </a:lnTo>
                  <a:lnTo>
                    <a:pt x="138984" y="88981"/>
                  </a:lnTo>
                  <a:lnTo>
                    <a:pt x="151804" y="84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8" name="SMARTInkShape-117"/>
            <p:cNvSpPr/>
            <p:nvPr>
              <p:custDataLst>
                <p:tags r:id="rId16"/>
              </p:custDataLst>
            </p:nvPr>
          </p:nvSpPr>
          <p:spPr>
            <a:xfrm>
              <a:off x="8045648" y="4474764"/>
              <a:ext cx="191208" cy="190438"/>
            </a:xfrm>
            <a:custGeom>
              <a:avLst/>
              <a:gdLst/>
              <a:ahLst/>
              <a:cxnLst/>
              <a:rect l="0" t="0" r="0" b="0"/>
              <a:pathLst>
                <a:path w="191208" h="190438">
                  <a:moveTo>
                    <a:pt x="0" y="52588"/>
                  </a:moveTo>
                  <a:lnTo>
                    <a:pt x="0" y="52588"/>
                  </a:lnTo>
                  <a:lnTo>
                    <a:pt x="993" y="69803"/>
                  </a:lnTo>
                  <a:lnTo>
                    <a:pt x="12429" y="107257"/>
                  </a:lnTo>
                  <a:lnTo>
                    <a:pt x="29504" y="143890"/>
                  </a:lnTo>
                  <a:lnTo>
                    <a:pt x="40894" y="159643"/>
                  </a:lnTo>
                  <a:lnTo>
                    <a:pt x="62057" y="177683"/>
                  </a:lnTo>
                  <a:lnTo>
                    <a:pt x="91982" y="190108"/>
                  </a:lnTo>
                  <a:lnTo>
                    <a:pt x="108349" y="190437"/>
                  </a:lnTo>
                  <a:lnTo>
                    <a:pt x="138370" y="182563"/>
                  </a:lnTo>
                  <a:lnTo>
                    <a:pt x="157306" y="169592"/>
                  </a:lnTo>
                  <a:lnTo>
                    <a:pt x="175484" y="148441"/>
                  </a:lnTo>
                  <a:lnTo>
                    <a:pt x="182172" y="134546"/>
                  </a:lnTo>
                  <a:lnTo>
                    <a:pt x="191207" y="104716"/>
                  </a:lnTo>
                  <a:lnTo>
                    <a:pt x="188829" y="85016"/>
                  </a:lnTo>
                  <a:lnTo>
                    <a:pt x="171136" y="44772"/>
                  </a:lnTo>
                  <a:lnTo>
                    <a:pt x="159076" y="26680"/>
                  </a:lnTo>
                  <a:lnTo>
                    <a:pt x="134998" y="10295"/>
                  </a:lnTo>
                  <a:lnTo>
                    <a:pt x="107468" y="2353"/>
                  </a:lnTo>
                  <a:lnTo>
                    <a:pt x="85200" y="0"/>
                  </a:lnTo>
                  <a:lnTo>
                    <a:pt x="44109" y="8853"/>
                  </a:lnTo>
                  <a:lnTo>
                    <a:pt x="8930" y="25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89" name="SMARTInkShape-118"/>
            <p:cNvSpPr/>
            <p:nvPr>
              <p:custDataLst>
                <p:tags r:id="rId17"/>
              </p:custDataLst>
            </p:nvPr>
          </p:nvSpPr>
          <p:spPr>
            <a:xfrm>
              <a:off x="8251431" y="4509492"/>
              <a:ext cx="132865" cy="137792"/>
            </a:xfrm>
            <a:custGeom>
              <a:avLst/>
              <a:gdLst/>
              <a:ahLst/>
              <a:cxnLst/>
              <a:rect l="0" t="0" r="0" b="0"/>
              <a:pathLst>
                <a:path w="132865" h="137792">
                  <a:moveTo>
                    <a:pt x="17460" y="0"/>
                  </a:moveTo>
                  <a:lnTo>
                    <a:pt x="17460" y="0"/>
                  </a:lnTo>
                  <a:lnTo>
                    <a:pt x="12719" y="0"/>
                  </a:lnTo>
                  <a:lnTo>
                    <a:pt x="11323" y="992"/>
                  </a:lnTo>
                  <a:lnTo>
                    <a:pt x="10391" y="2646"/>
                  </a:lnTo>
                  <a:lnTo>
                    <a:pt x="9770" y="4740"/>
                  </a:lnTo>
                  <a:lnTo>
                    <a:pt x="4157" y="12429"/>
                  </a:lnTo>
                  <a:lnTo>
                    <a:pt x="951" y="30472"/>
                  </a:lnTo>
                  <a:lnTo>
                    <a:pt x="0" y="45189"/>
                  </a:lnTo>
                  <a:lnTo>
                    <a:pt x="12064" y="82440"/>
                  </a:lnTo>
                  <a:lnTo>
                    <a:pt x="33530" y="112929"/>
                  </a:lnTo>
                  <a:lnTo>
                    <a:pt x="41469" y="120636"/>
                  </a:lnTo>
                  <a:lnTo>
                    <a:pt x="65381" y="133668"/>
                  </a:lnTo>
                  <a:lnTo>
                    <a:pt x="79438" y="137791"/>
                  </a:lnTo>
                  <a:lnTo>
                    <a:pt x="88992" y="136316"/>
                  </a:lnTo>
                  <a:lnTo>
                    <a:pt x="121908" y="121725"/>
                  </a:lnTo>
                  <a:lnTo>
                    <a:pt x="125787" y="117861"/>
                  </a:lnTo>
                  <a:lnTo>
                    <a:pt x="130098" y="108276"/>
                  </a:lnTo>
                  <a:lnTo>
                    <a:pt x="132864" y="91099"/>
                  </a:lnTo>
                  <a:lnTo>
                    <a:pt x="132352" y="70318"/>
                  </a:lnTo>
                  <a:lnTo>
                    <a:pt x="126357" y="52144"/>
                  </a:lnTo>
                  <a:lnTo>
                    <a:pt x="112547" y="33337"/>
                  </a:lnTo>
                  <a:lnTo>
                    <a:pt x="106684" y="29699"/>
                  </a:lnTo>
                  <a:lnTo>
                    <a:pt x="103731" y="28729"/>
                  </a:lnTo>
                  <a:lnTo>
                    <a:pt x="101763" y="29074"/>
                  </a:lnTo>
                  <a:lnTo>
                    <a:pt x="100451" y="30297"/>
                  </a:lnTo>
                  <a:lnTo>
                    <a:pt x="99576" y="32104"/>
                  </a:lnTo>
                  <a:lnTo>
                    <a:pt x="85899" y="49263"/>
                  </a:lnTo>
                  <a:lnTo>
                    <a:pt x="81139" y="69115"/>
                  </a:lnTo>
                  <a:lnTo>
                    <a:pt x="80748" y="72866"/>
                  </a:lnTo>
                  <a:lnTo>
                    <a:pt x="84939" y="87626"/>
                  </a:lnTo>
                  <a:lnTo>
                    <a:pt x="106757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496" name="SMARTInkShape-Group51"/>
          <p:cNvGrpSpPr/>
          <p:nvPr/>
        </p:nvGrpSpPr>
        <p:grpSpPr>
          <a:xfrm>
            <a:off x="1698696" y="5422882"/>
            <a:ext cx="622456" cy="390346"/>
            <a:chOff x="1698696" y="5422882"/>
            <a:chExt cx="622456" cy="390346"/>
          </a:xfrm>
        </p:grpSpPr>
        <p:sp>
          <p:nvSpPr>
            <p:cNvPr id="571491" name="SMARTInkShape-119"/>
            <p:cNvSpPr/>
            <p:nvPr>
              <p:custDataLst>
                <p:tags r:id="rId6"/>
              </p:custDataLst>
            </p:nvPr>
          </p:nvSpPr>
          <p:spPr>
            <a:xfrm>
              <a:off x="1698696" y="5422882"/>
              <a:ext cx="174720" cy="390346"/>
            </a:xfrm>
            <a:custGeom>
              <a:avLst/>
              <a:gdLst/>
              <a:ahLst/>
              <a:cxnLst/>
              <a:rect l="0" t="0" r="0" b="0"/>
              <a:pathLst>
                <a:path w="174720" h="390346">
                  <a:moveTo>
                    <a:pt x="87242" y="104595"/>
                  </a:moveTo>
                  <a:lnTo>
                    <a:pt x="87242" y="104595"/>
                  </a:lnTo>
                  <a:lnTo>
                    <a:pt x="87242" y="117023"/>
                  </a:lnTo>
                  <a:lnTo>
                    <a:pt x="72010" y="159728"/>
                  </a:lnTo>
                  <a:lnTo>
                    <a:pt x="57430" y="198285"/>
                  </a:lnTo>
                  <a:lnTo>
                    <a:pt x="44569" y="237607"/>
                  </a:lnTo>
                  <a:lnTo>
                    <a:pt x="27738" y="281142"/>
                  </a:lnTo>
                  <a:lnTo>
                    <a:pt x="12061" y="303216"/>
                  </a:lnTo>
                  <a:lnTo>
                    <a:pt x="0" y="316645"/>
                  </a:lnTo>
                  <a:lnTo>
                    <a:pt x="307" y="317399"/>
                  </a:lnTo>
                  <a:lnTo>
                    <a:pt x="3294" y="318237"/>
                  </a:lnTo>
                  <a:lnTo>
                    <a:pt x="4488" y="315483"/>
                  </a:lnTo>
                  <a:lnTo>
                    <a:pt x="13794" y="278319"/>
                  </a:lnTo>
                  <a:lnTo>
                    <a:pt x="27570" y="234344"/>
                  </a:lnTo>
                  <a:lnTo>
                    <a:pt x="40788" y="197940"/>
                  </a:lnTo>
                  <a:lnTo>
                    <a:pt x="57238" y="155913"/>
                  </a:lnTo>
                  <a:lnTo>
                    <a:pt x="71981" y="119362"/>
                  </a:lnTo>
                  <a:lnTo>
                    <a:pt x="88968" y="78958"/>
                  </a:lnTo>
                  <a:lnTo>
                    <a:pt x="104936" y="45669"/>
                  </a:lnTo>
                  <a:lnTo>
                    <a:pt x="133616" y="6083"/>
                  </a:lnTo>
                  <a:lnTo>
                    <a:pt x="140264" y="1281"/>
                  </a:lnTo>
                  <a:lnTo>
                    <a:pt x="143426" y="0"/>
                  </a:lnTo>
                  <a:lnTo>
                    <a:pt x="146526" y="138"/>
                  </a:lnTo>
                  <a:lnTo>
                    <a:pt x="152616" y="2937"/>
                  </a:lnTo>
                  <a:lnTo>
                    <a:pt x="161623" y="14833"/>
                  </a:lnTo>
                  <a:lnTo>
                    <a:pt x="166426" y="55040"/>
                  </a:lnTo>
                  <a:lnTo>
                    <a:pt x="167375" y="95761"/>
                  </a:lnTo>
                  <a:lnTo>
                    <a:pt x="167540" y="137696"/>
                  </a:lnTo>
                  <a:lnTo>
                    <a:pt x="167588" y="172611"/>
                  </a:lnTo>
                  <a:lnTo>
                    <a:pt x="167605" y="211075"/>
                  </a:lnTo>
                  <a:lnTo>
                    <a:pt x="173745" y="253473"/>
                  </a:lnTo>
                  <a:lnTo>
                    <a:pt x="174719" y="282321"/>
                  </a:lnTo>
                  <a:lnTo>
                    <a:pt x="168741" y="322982"/>
                  </a:lnTo>
                  <a:lnTo>
                    <a:pt x="167708" y="365154"/>
                  </a:lnTo>
                  <a:lnTo>
                    <a:pt x="165007" y="376834"/>
                  </a:lnTo>
                  <a:lnTo>
                    <a:pt x="158679" y="390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92" name="SMARTInkShape-120"/>
            <p:cNvSpPr/>
            <p:nvPr>
              <p:custDataLst>
                <p:tags r:id="rId7"/>
              </p:custDataLst>
            </p:nvPr>
          </p:nvSpPr>
          <p:spPr>
            <a:xfrm>
              <a:off x="1741289" y="5554266"/>
              <a:ext cx="214314" cy="35719"/>
            </a:xfrm>
            <a:custGeom>
              <a:avLst/>
              <a:gdLst/>
              <a:ahLst/>
              <a:cxnLst/>
              <a:rect l="0" t="0" r="0" b="0"/>
              <a:pathLst>
                <a:path w="214314" h="35719">
                  <a:moveTo>
                    <a:pt x="0" y="0"/>
                  </a:moveTo>
                  <a:lnTo>
                    <a:pt x="0" y="0"/>
                  </a:lnTo>
                  <a:lnTo>
                    <a:pt x="42901" y="4740"/>
                  </a:lnTo>
                  <a:lnTo>
                    <a:pt x="84645" y="18091"/>
                  </a:lnTo>
                  <a:lnTo>
                    <a:pt x="128837" y="29811"/>
                  </a:lnTo>
                  <a:lnTo>
                    <a:pt x="170853" y="34940"/>
                  </a:lnTo>
                  <a:lnTo>
                    <a:pt x="214313" y="35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93" name="SMARTInkShape-121"/>
            <p:cNvSpPr/>
            <p:nvPr>
              <p:custDataLst>
                <p:tags r:id="rId8"/>
              </p:custDataLst>
            </p:nvPr>
          </p:nvSpPr>
          <p:spPr>
            <a:xfrm>
              <a:off x="1991321" y="5456148"/>
              <a:ext cx="205383" cy="35611"/>
            </a:xfrm>
            <a:custGeom>
              <a:avLst/>
              <a:gdLst/>
              <a:ahLst/>
              <a:cxnLst/>
              <a:rect l="0" t="0" r="0" b="0"/>
              <a:pathLst>
                <a:path w="205383" h="35611">
                  <a:moveTo>
                    <a:pt x="0" y="8821"/>
                  </a:moveTo>
                  <a:lnTo>
                    <a:pt x="0" y="8821"/>
                  </a:lnTo>
                  <a:lnTo>
                    <a:pt x="0" y="1132"/>
                  </a:lnTo>
                  <a:lnTo>
                    <a:pt x="20117" y="0"/>
                  </a:lnTo>
                  <a:lnTo>
                    <a:pt x="57697" y="6973"/>
                  </a:lnTo>
                  <a:lnTo>
                    <a:pt x="102016" y="13196"/>
                  </a:lnTo>
                  <a:lnTo>
                    <a:pt x="144060" y="19796"/>
                  </a:lnTo>
                  <a:lnTo>
                    <a:pt x="205382" y="35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94" name="SMARTInkShape-122"/>
            <p:cNvSpPr/>
            <p:nvPr>
              <p:custDataLst>
                <p:tags r:id="rId9"/>
              </p:custDataLst>
            </p:nvPr>
          </p:nvSpPr>
          <p:spPr>
            <a:xfrm>
              <a:off x="2044899" y="5482828"/>
              <a:ext cx="98227" cy="267892"/>
            </a:xfrm>
            <a:custGeom>
              <a:avLst/>
              <a:gdLst/>
              <a:ahLst/>
              <a:cxnLst/>
              <a:rect l="0" t="0" r="0" b="0"/>
              <a:pathLst>
                <a:path w="98227" h="267892">
                  <a:moveTo>
                    <a:pt x="98226" y="0"/>
                  </a:moveTo>
                  <a:lnTo>
                    <a:pt x="98226" y="0"/>
                  </a:lnTo>
                  <a:lnTo>
                    <a:pt x="98226" y="4741"/>
                  </a:lnTo>
                  <a:lnTo>
                    <a:pt x="95580" y="9713"/>
                  </a:lnTo>
                  <a:lnTo>
                    <a:pt x="92089" y="15231"/>
                  </a:lnTo>
                  <a:lnTo>
                    <a:pt x="90538" y="20991"/>
                  </a:lnTo>
                  <a:lnTo>
                    <a:pt x="88549" y="45047"/>
                  </a:lnTo>
                  <a:lnTo>
                    <a:pt x="74087" y="83224"/>
                  </a:lnTo>
                  <a:lnTo>
                    <a:pt x="59797" y="126168"/>
                  </a:lnTo>
                  <a:lnTo>
                    <a:pt x="42900" y="163387"/>
                  </a:lnTo>
                  <a:lnTo>
                    <a:pt x="29015" y="197969"/>
                  </a:lnTo>
                  <a:lnTo>
                    <a:pt x="11966" y="239378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495" name="SMARTInkShape-123"/>
            <p:cNvSpPr/>
            <p:nvPr>
              <p:custDataLst>
                <p:tags r:id="rId10"/>
              </p:custDataLst>
            </p:nvPr>
          </p:nvSpPr>
          <p:spPr>
            <a:xfrm>
              <a:off x="2143369" y="5477384"/>
              <a:ext cx="177783" cy="262139"/>
            </a:xfrm>
            <a:custGeom>
              <a:avLst/>
              <a:gdLst/>
              <a:ahLst/>
              <a:cxnLst/>
              <a:rect l="0" t="0" r="0" b="0"/>
              <a:pathLst>
                <a:path w="177783" h="262139">
                  <a:moveTo>
                    <a:pt x="71194" y="50093"/>
                  </a:moveTo>
                  <a:lnTo>
                    <a:pt x="71194" y="50093"/>
                  </a:lnTo>
                  <a:lnTo>
                    <a:pt x="75934" y="54833"/>
                  </a:lnTo>
                  <a:lnTo>
                    <a:pt x="78261" y="59806"/>
                  </a:lnTo>
                  <a:lnTo>
                    <a:pt x="78882" y="62521"/>
                  </a:lnTo>
                  <a:lnTo>
                    <a:pt x="72749" y="93411"/>
                  </a:lnTo>
                  <a:lnTo>
                    <a:pt x="59100" y="136397"/>
                  </a:lnTo>
                  <a:lnTo>
                    <a:pt x="45562" y="170033"/>
                  </a:lnTo>
                  <a:lnTo>
                    <a:pt x="25194" y="213977"/>
                  </a:lnTo>
                  <a:lnTo>
                    <a:pt x="17876" y="232155"/>
                  </a:lnTo>
                  <a:lnTo>
                    <a:pt x="3924" y="252927"/>
                  </a:lnTo>
                  <a:lnTo>
                    <a:pt x="579" y="262138"/>
                  </a:lnTo>
                  <a:lnTo>
                    <a:pt x="305" y="261901"/>
                  </a:lnTo>
                  <a:lnTo>
                    <a:pt x="0" y="258993"/>
                  </a:lnTo>
                  <a:lnTo>
                    <a:pt x="12206" y="223238"/>
                  </a:lnTo>
                  <a:lnTo>
                    <a:pt x="20753" y="190802"/>
                  </a:lnTo>
                  <a:lnTo>
                    <a:pt x="34310" y="149772"/>
                  </a:lnTo>
                  <a:lnTo>
                    <a:pt x="50532" y="109874"/>
                  </a:lnTo>
                  <a:lnTo>
                    <a:pt x="67166" y="72325"/>
                  </a:lnTo>
                  <a:lnTo>
                    <a:pt x="93659" y="31516"/>
                  </a:lnTo>
                  <a:lnTo>
                    <a:pt x="113775" y="8279"/>
                  </a:lnTo>
                  <a:lnTo>
                    <a:pt x="125176" y="1743"/>
                  </a:lnTo>
                  <a:lnTo>
                    <a:pt x="130994" y="0"/>
                  </a:lnTo>
                  <a:lnTo>
                    <a:pt x="142751" y="710"/>
                  </a:lnTo>
                  <a:lnTo>
                    <a:pt x="153598" y="4332"/>
                  </a:lnTo>
                  <a:lnTo>
                    <a:pt x="161727" y="9249"/>
                  </a:lnTo>
                  <a:lnTo>
                    <a:pt x="171881" y="27077"/>
                  </a:lnTo>
                  <a:lnTo>
                    <a:pt x="177072" y="52638"/>
                  </a:lnTo>
                  <a:lnTo>
                    <a:pt x="177782" y="64784"/>
                  </a:lnTo>
                  <a:lnTo>
                    <a:pt x="175987" y="69808"/>
                  </a:lnTo>
                  <a:lnTo>
                    <a:pt x="153442" y="92989"/>
                  </a:lnTo>
                  <a:lnTo>
                    <a:pt x="144790" y="98923"/>
                  </a:lnTo>
                  <a:lnTo>
                    <a:pt x="114767" y="109182"/>
                  </a:lnTo>
                  <a:lnTo>
                    <a:pt x="80123" y="112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5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autoUpdateAnimBg="0"/>
      <p:bldP spid="571396" grpId="0" autoUpdateAnimBg="0"/>
      <p:bldP spid="571397" grpId="0" autoUpdateAnimBg="0"/>
      <p:bldP spid="571402" grpId="0" autoUpdateAnimBg="0"/>
      <p:bldP spid="57140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2685</TotalTime>
  <Words>1627</Words>
  <Application>Microsoft Office PowerPoint</Application>
  <PresentationFormat>On-screen Show (4:3)</PresentationFormat>
  <Paragraphs>349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Calibri</vt:lpstr>
      <vt:lpstr>Century Schoolbook</vt:lpstr>
      <vt:lpstr>Garamond</vt:lpstr>
      <vt:lpstr>Lucida Grande</vt:lpstr>
      <vt:lpstr>Symbol</vt:lpstr>
      <vt:lpstr>Times</vt:lpstr>
      <vt:lpstr>Times New Roman</vt:lpstr>
      <vt:lpstr>Wingdings</vt:lpstr>
      <vt:lpstr>ヒラギノ明朝 Pro W3</vt:lpstr>
      <vt:lpstr>Formal</vt:lpstr>
      <vt:lpstr>Glucose… Where Does it Come From: Photosynthesis</vt:lpstr>
      <vt:lpstr>PowerPoint Presentation</vt:lpstr>
      <vt:lpstr>Outline</vt:lpstr>
      <vt:lpstr>Importance of Energy</vt:lpstr>
      <vt:lpstr>PowerPoint Presentation</vt:lpstr>
      <vt:lpstr>PowerPoint Presentation</vt:lpstr>
      <vt:lpstr>PowerPoint Presentation</vt:lpstr>
      <vt:lpstr>PowerPoint Presentation</vt:lpstr>
      <vt:lpstr>Photosynthesis vs. Respiration</vt:lpstr>
      <vt:lpstr>PowerPoint Presentation</vt:lpstr>
      <vt:lpstr>Light Energy Harvested by Plants &amp; Other Photosynthetic Autotrophs</vt:lpstr>
      <vt:lpstr>PowerPoint Presentation</vt:lpstr>
      <vt:lpstr>Different pigments absorb light differently</vt:lpstr>
      <vt:lpstr>PowerPoint Presentation</vt:lpstr>
      <vt:lpstr>PowerPoint Presentation</vt:lpstr>
      <vt:lpstr>PowerPoint Presentation</vt:lpstr>
      <vt:lpstr>Structure of a Chloroplast</vt:lpstr>
      <vt:lpstr>PowerPoint Presentation</vt:lpstr>
      <vt:lpstr>Photosynthesis occurs in chloroplasts</vt:lpstr>
      <vt:lpstr>PowerPoint Presentation</vt:lpstr>
      <vt:lpstr>Chloroplast Pigments</vt:lpstr>
      <vt:lpstr>Chlorophyll a &amp; b</vt:lpstr>
      <vt:lpstr>PowerPoint Presentation</vt:lpstr>
      <vt:lpstr>PowerPoint Presentation</vt:lpstr>
      <vt:lpstr>PowerPoint Presentation</vt:lpstr>
      <vt:lpstr>Steps of Photosynthesis</vt:lpstr>
      <vt:lpstr>Steps of Photosynthesis</vt:lpstr>
      <vt:lpstr>PowerPoint Presentation</vt:lpstr>
      <vt:lpstr>Steps of Photosynthesis</vt:lpstr>
      <vt:lpstr>Steps of Photosynthesis</vt:lpstr>
      <vt:lpstr>Steps of Photosynthesis</vt:lpstr>
      <vt:lpstr>Steps of Photosynthesis</vt:lpstr>
      <vt:lpstr>Steps of Photosynthesis</vt:lpstr>
      <vt:lpstr>Steps of Photosynthesis</vt:lpstr>
      <vt:lpstr>PowerPoint Presentation</vt:lpstr>
      <vt:lpstr>Steps of Photosynthesis</vt:lpstr>
      <vt:lpstr>Steps of Photosynthesis</vt:lpstr>
      <vt:lpstr>Steps of Photosynthesis</vt:lpstr>
      <vt:lpstr>Steps of Photosynthesis</vt:lpstr>
      <vt:lpstr>Steps of Photosynthesis</vt:lpstr>
      <vt:lpstr>Steps of Photosynthesis</vt:lpstr>
      <vt:lpstr>Steps of Photosynthesis</vt:lpstr>
      <vt:lpstr>Steps of Photosynthesis</vt:lpstr>
      <vt:lpstr>PowerPoint Presentation</vt:lpstr>
      <vt:lpstr>Light Independent Reactions  aka Calvin Cycle</vt:lpstr>
      <vt:lpstr>Review: Photosynthesis uses light energy to make food molecules</vt:lpstr>
      <vt:lpstr>C4 Photosynthesis</vt:lpstr>
      <vt:lpstr>Leaf Anatomy</vt:lpstr>
      <vt:lpstr>C4 Pathway</vt:lpstr>
      <vt:lpstr>C4 Pathway</vt:lpstr>
      <vt:lpstr>C4 Pathway</vt:lpstr>
      <vt:lpstr>How does the C4 Pathway limit photorespiration?</vt:lpstr>
      <vt:lpstr>CAM Pathway</vt:lpstr>
      <vt:lpstr>How does the CAM Pathway limit photorespiration?</vt:lpstr>
      <vt:lpstr>Summary of C4 Photosynthesis</vt:lpstr>
    </vt:vector>
  </TitlesOfParts>
  <Company>SDPBC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Project SMaRT</dc:creator>
  <cp:lastModifiedBy>Elizabeth Moretz</cp:lastModifiedBy>
  <cp:revision>37</cp:revision>
  <cp:lastPrinted>2017-12-18T17:50:08Z</cp:lastPrinted>
  <dcterms:created xsi:type="dcterms:W3CDTF">2016-01-30T22:31:26Z</dcterms:created>
  <dcterms:modified xsi:type="dcterms:W3CDTF">2017-12-19T18:19:23Z</dcterms:modified>
</cp:coreProperties>
</file>